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48" r:id="rId1"/>
  </p:sldMasterIdLst>
  <p:sldIdLst>
    <p:sldId id="256" r:id="rId2"/>
    <p:sldId id="296" r:id="rId3"/>
    <p:sldId id="297" r:id="rId4"/>
    <p:sldId id="298" r:id="rId5"/>
    <p:sldId id="299" r:id="rId6"/>
    <p:sldId id="301" r:id="rId7"/>
    <p:sldId id="300" r:id="rId8"/>
    <p:sldId id="257" r:id="rId9"/>
    <p:sldId id="258" r:id="rId10"/>
    <p:sldId id="259" r:id="rId11"/>
    <p:sldId id="260" r:id="rId12"/>
    <p:sldId id="261" r:id="rId13"/>
    <p:sldId id="262" r:id="rId14"/>
    <p:sldId id="263" r:id="rId15"/>
    <p:sldId id="264" r:id="rId16"/>
    <p:sldId id="265" r:id="rId17"/>
    <p:sldId id="267" r:id="rId18"/>
    <p:sldId id="302" r:id="rId19"/>
    <p:sldId id="268" r:id="rId20"/>
    <p:sldId id="269" r:id="rId21"/>
    <p:sldId id="270" r:id="rId22"/>
    <p:sldId id="303" r:id="rId23"/>
    <p:sldId id="271" r:id="rId24"/>
    <p:sldId id="273" r:id="rId25"/>
    <p:sldId id="272" r:id="rId26"/>
    <p:sldId id="275" r:id="rId27"/>
    <p:sldId id="276" r:id="rId28"/>
    <p:sldId id="277" r:id="rId29"/>
    <p:sldId id="278" r:id="rId30"/>
    <p:sldId id="279" r:id="rId31"/>
    <p:sldId id="289" r:id="rId32"/>
    <p:sldId id="291" r:id="rId33"/>
    <p:sldId id="292" r:id="rId34"/>
    <p:sldId id="293" r:id="rId35"/>
    <p:sldId id="294" r:id="rId36"/>
    <p:sldId id="266" r:id="rId37"/>
    <p:sldId id="288" r:id="rId38"/>
    <p:sldId id="287"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1254" y="438"/>
      </p:cViewPr>
      <p:guideLst/>
    </p:cSldViewPr>
  </p:slideViewPr>
  <p:notesTextViewPr>
    <p:cViewPr>
      <p:scale>
        <a:sx n="3" d="2"/>
        <a:sy n="3" d="2"/>
      </p:scale>
      <p:origin x="0" y="0"/>
    </p:cViewPr>
  </p:notesTextViewPr>
  <p:sorterViewPr>
    <p:cViewPr>
      <p:scale>
        <a:sx n="100" d="100"/>
        <a:sy n="100" d="100"/>
      </p:scale>
      <p:origin x="0" y="-102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t-BR" smtClean="0"/>
              <a:t>Clique para editar o título mestre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509A250-FF31-4206-8172-F9D3106AACB1}" type="datetimeFigureOut">
              <a:rPr lang="en-US" dirty="0"/>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t-BR" smtClean="0"/>
              <a:t>Clique para editar o título mestre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4509A250-FF31-4206-8172-F9D3106AACB1}"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t-BR" smtClean="0"/>
              <a:t>Clique para editar o título mestre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4509A250-FF31-4206-8172-F9D3106AACB1}"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4509A250-FF31-4206-8172-F9D3106AACB1}"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smtClean="0"/>
              <a:t>Clique para editar o título mestre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3/17/2025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smtClean="0"/>
              <a:t>Clique para editar o título mestre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3/17/2025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nchorCtr="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4509A250-FF31-4206-8172-F9D3106AACB1}"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3/17/2025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3/17/2025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3/17/2025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7" name="Date Placeholder 4"/>
          <p:cNvSpPr>
            <a:spLocks noGrp="1"/>
          </p:cNvSpPr>
          <p:nvPr>
            <p:ph type="dt" sz="half" idx="10"/>
          </p:nvPr>
        </p:nvSpPr>
        <p:spPr/>
        <p:txBody>
          <a:bodyPr/>
          <a:lstStyle/>
          <a:p>
            <a:fld id="{4509A250-FF31-4206-8172-F9D3106AACB1}" type="datetimeFigureOut">
              <a:rPr lang="en-US" dirty="0"/>
              <a:t>3/17/2025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509A250-FF31-4206-8172-F9D3106AACB1}" type="datetimeFigureOut">
              <a:rPr lang="en-US" dirty="0"/>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3/17/2025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planalto.gov.br/ccivil_03/LEIS/L8666cons.htm" TargetMode="External"/><Relationship Id="rId2" Type="http://schemas.openxmlformats.org/officeDocument/2006/relationships/hyperlink" Target="https://www.planalto.gov.br/ccivil_03/Constituicao/Emendas/Emc/emc19.htm#art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planalto.gov.br/ccivil_03/Decreto-Lei/Del4657.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planalto.gov.br/ccivil_03/_Ato2015-2018/2018/Lei/L13655.htm#art1" TargetMode="External"/><Relationship Id="rId2" Type="http://schemas.openxmlformats.org/officeDocument/2006/relationships/hyperlink" Target="https://www.planalto.gov.br/ccivil_03/_Ato2019-2022/2019/Decreto/D9830.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planalto.gov.br/ccivil_03/_Ato2019-2022/2019/Decreto/D9830.htm" TargetMode="External"/><Relationship Id="rId2" Type="http://schemas.openxmlformats.org/officeDocument/2006/relationships/hyperlink" Target="https://www.planalto.gov.br/ccivil_03/_Ato2015-2018/2018/Lei/L13655.htm#art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planalto.gov.br/ccivil_03/Decreto-Lei/Del4657.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licitacoesecontratos.tcu.gov.br/5-10-processo-de-contratacao-direta/#_ftn2"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pesquisa.apps.tcu.gov.br/"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54955" y="841828"/>
            <a:ext cx="9277914" cy="2568307"/>
          </a:xfrm>
        </p:spPr>
        <p:txBody>
          <a:bodyPr/>
          <a:lstStyle/>
          <a:p>
            <a:r>
              <a:rPr lang="pt-BR" sz="4000" b="1" dirty="0"/>
              <a:t>CURSO COMPLETO DE LICITAÇÕES E CONTRATOS ADMINISTRATIVOS – LEGISLAÇÃO, PRÁTICA E </a:t>
            </a:r>
            <a:r>
              <a:rPr lang="pt-BR" sz="4000" b="1" dirty="0" smtClean="0"/>
              <a:t>JURISPRUDÊNCIA - Módulo I</a:t>
            </a:r>
            <a:endParaRPr lang="pt-BR" sz="4000" dirty="0"/>
          </a:p>
        </p:txBody>
      </p:sp>
      <p:sp>
        <p:nvSpPr>
          <p:cNvPr id="3" name="Subtítulo 2"/>
          <p:cNvSpPr>
            <a:spLocks noGrp="1"/>
          </p:cNvSpPr>
          <p:nvPr>
            <p:ph type="subTitle" idx="1"/>
          </p:nvPr>
        </p:nvSpPr>
        <p:spPr>
          <a:xfrm>
            <a:off x="1154955" y="4197530"/>
            <a:ext cx="8825658" cy="1441269"/>
          </a:xfrm>
        </p:spPr>
        <p:txBody>
          <a:bodyPr>
            <a:noAutofit/>
          </a:bodyPr>
          <a:lstStyle/>
          <a:p>
            <a:r>
              <a:rPr lang="pt-BR" sz="3200" b="1" dirty="0">
                <a:effectLst>
                  <a:outerShdw blurRad="38100" dist="38100" dir="2700000" algn="tl">
                    <a:srgbClr val="000000">
                      <a:alpha val="43137"/>
                    </a:srgbClr>
                  </a:outerShdw>
                </a:effectLst>
              </a:rPr>
              <a:t>INSTITUTO GLOBAL DE ADMINISTRAÇÃO PÚBLICA</a:t>
            </a:r>
          </a:p>
          <a:p>
            <a:endParaRPr lang="pt-BR" sz="3200" b="1" dirty="0" smtClean="0">
              <a:effectLst>
                <a:outerShdw blurRad="38100" dist="38100" dir="2700000" algn="tl">
                  <a:srgbClr val="000000">
                    <a:alpha val="43137"/>
                  </a:srgbClr>
                </a:outerShdw>
              </a:effectLst>
            </a:endParaRPr>
          </a:p>
          <a:p>
            <a:r>
              <a:rPr lang="pt-BR" sz="3200" b="1" dirty="0" smtClean="0">
                <a:effectLst>
                  <a:outerShdw blurRad="38100" dist="38100" dir="2700000" algn="tl">
                    <a:srgbClr val="000000">
                      <a:alpha val="43137"/>
                    </a:srgbClr>
                  </a:outerShdw>
                </a:effectLst>
              </a:rPr>
              <a:t>Robson </a:t>
            </a:r>
            <a:r>
              <a:rPr lang="pt-BR" sz="3200" b="1" dirty="0" smtClean="0">
                <a:effectLst>
                  <a:outerShdw blurRad="38100" dist="38100" dir="2700000" algn="tl">
                    <a:srgbClr val="000000">
                      <a:alpha val="43137"/>
                    </a:srgbClr>
                  </a:outerShdw>
                </a:effectLst>
              </a:rPr>
              <a:t>Soares DE SOUZA</a:t>
            </a:r>
            <a:endParaRPr lang="pt-BR"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82337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224118"/>
            <a:ext cx="9404723" cy="1400530"/>
          </a:xfrm>
        </p:spPr>
        <p:txBody>
          <a:bodyPr/>
          <a:lstStyle/>
          <a:p>
            <a:r>
              <a:rPr lang="pt-BR" dirty="0" smtClean="0"/>
              <a:t>Competência Legislativa</a:t>
            </a:r>
            <a:endParaRPr lang="pt-BR" dirty="0"/>
          </a:p>
        </p:txBody>
      </p:sp>
      <p:sp>
        <p:nvSpPr>
          <p:cNvPr id="4" name="Rectangle 1"/>
          <p:cNvSpPr>
            <a:spLocks noGrp="1" noChangeArrowheads="1"/>
          </p:cNvSpPr>
          <p:nvPr>
            <p:ph idx="1"/>
          </p:nvPr>
        </p:nvSpPr>
        <p:spPr bwMode="auto">
          <a:xfrm>
            <a:off x="747711" y="1624648"/>
            <a:ext cx="1087755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016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None/>
              <a:tabLst/>
            </a:pPr>
            <a:r>
              <a:rPr kumimoji="0" lang="pt-BR" altLang="pt-BR" b="0" i="0" u="none" strike="noStrike" cap="none" normalizeH="0" baseline="0" dirty="0" smtClean="0">
                <a:ln>
                  <a:noFill/>
                </a:ln>
                <a:effectLst/>
                <a:latin typeface="+mj-lt"/>
                <a:cs typeface="Arial" panose="020B0604020202020204" pitchFamily="34" charset="0"/>
              </a:rPr>
              <a:t>Art. 22. Compete privativamente à União legislar sobre:</a:t>
            </a:r>
          </a:p>
          <a:p>
            <a:pPr marL="0" marR="0" lvl="0" indent="301625" algn="just" defTabSz="914400" rtl="0" eaLnBrk="0" fontAlgn="base" latinLnBrk="0" hangingPunct="0">
              <a:lnSpc>
                <a:spcPct val="100000"/>
              </a:lnSpc>
              <a:spcBef>
                <a:spcPct val="0"/>
              </a:spcBef>
              <a:spcAft>
                <a:spcPct val="0"/>
              </a:spcAft>
              <a:buClrTx/>
              <a:buSzTx/>
              <a:buFontTx/>
              <a:buNone/>
              <a:tabLst/>
            </a:pPr>
            <a:r>
              <a:rPr lang="pt-BR" altLang="pt-BR" dirty="0" smtClean="0">
                <a:latin typeface="+mj-lt"/>
                <a:cs typeface="Arial" panose="020B0604020202020204" pitchFamily="34" charset="0"/>
              </a:rPr>
              <a:t>(...)</a:t>
            </a:r>
            <a:endParaRPr kumimoji="0" lang="pt-BR" altLang="pt-BR" sz="2400" b="0" i="0" u="none" strike="noStrike" cap="none" normalizeH="0" baseline="0" dirty="0" smtClean="0">
              <a:ln>
                <a:noFill/>
              </a:ln>
              <a:effectLst/>
              <a:latin typeface="+mj-lt"/>
            </a:endParaRPr>
          </a:p>
          <a:p>
            <a:pPr marL="0" marR="0" lvl="0" indent="301625" algn="just" defTabSz="914400" rtl="0" eaLnBrk="0" fontAlgn="base" latinLnBrk="0" hangingPunct="0">
              <a:lnSpc>
                <a:spcPct val="100000"/>
              </a:lnSpc>
              <a:spcBef>
                <a:spcPct val="0"/>
              </a:spcBef>
              <a:spcAft>
                <a:spcPct val="0"/>
              </a:spcAft>
              <a:buClrTx/>
              <a:buSzTx/>
              <a:buFontTx/>
              <a:buNone/>
              <a:tabLst/>
            </a:pPr>
            <a:r>
              <a:rPr kumimoji="0" lang="pt-BR" altLang="pt-BR" b="0" i="0" u="none" strike="noStrike" cap="none" normalizeH="0" baseline="0" dirty="0" smtClean="0">
                <a:ln>
                  <a:noFill/>
                </a:ln>
                <a:effectLst/>
                <a:latin typeface="+mj-lt"/>
                <a:cs typeface="Arial" panose="020B0604020202020204" pitchFamily="34" charset="0"/>
              </a:rPr>
              <a:t>XXVII - normas gerais de licitação e contratação, em todas as modalidades, para as administrações públicas diretas, autárquicas e fundacionais da União, Estados, Distrito Federal e Municípios, obedecido o disposto no art. 37, XXI, e para as empresas públicas e sociedades de economia mista, nos termos do art. 173, § 1°, III;         </a:t>
            </a:r>
            <a:r>
              <a:rPr kumimoji="0" lang="pt-BR" altLang="pt-BR" b="0" i="0" u="none" strike="noStrike" cap="none" normalizeH="0" baseline="0" dirty="0" smtClean="0">
                <a:ln>
                  <a:noFill/>
                </a:ln>
                <a:effectLst/>
                <a:latin typeface="+mj-lt"/>
                <a:cs typeface="Arial" panose="020B0604020202020204" pitchFamily="34" charset="0"/>
                <a:hlinkClick r:id="rId2"/>
              </a:rPr>
              <a:t>(Redação dada pela Emenda Constitucional nº 19, de 1998)</a:t>
            </a:r>
            <a:endParaRPr kumimoji="0" lang="pt-BR" altLang="pt-BR" b="0" i="0" u="none" strike="noStrike" cap="none" normalizeH="0" baseline="0" dirty="0" smtClean="0">
              <a:ln>
                <a:noFill/>
              </a:ln>
              <a:effectLst/>
              <a:latin typeface="+mj-lt"/>
              <a:cs typeface="Arial" panose="020B0604020202020204" pitchFamily="34" charset="0"/>
            </a:endParaRPr>
          </a:p>
          <a:p>
            <a:pPr marL="0" marR="0" lvl="0" indent="301625" algn="just" defTabSz="914400" rtl="0" eaLnBrk="0" fontAlgn="base" latinLnBrk="0" hangingPunct="0">
              <a:lnSpc>
                <a:spcPct val="100000"/>
              </a:lnSpc>
              <a:spcBef>
                <a:spcPct val="0"/>
              </a:spcBef>
              <a:spcAft>
                <a:spcPct val="0"/>
              </a:spcAft>
              <a:buClrTx/>
              <a:buSzTx/>
              <a:buFontTx/>
              <a:buNone/>
              <a:tabLst/>
            </a:pPr>
            <a:endParaRPr kumimoji="0" lang="pt-BR" altLang="pt-BR" b="0" i="0" u="none" strike="noStrike" cap="none" normalizeH="0" baseline="0" dirty="0" smtClean="0">
              <a:ln>
                <a:noFill/>
              </a:ln>
              <a:effectLst/>
              <a:latin typeface="+mj-lt"/>
              <a:cs typeface="Arial" panose="020B0604020202020204" pitchFamily="34" charset="0"/>
            </a:endParaRPr>
          </a:p>
          <a:p>
            <a:pPr marL="0" lvl="0" algn="just" defTabSz="914400">
              <a:buClrTx/>
              <a:buSzTx/>
              <a:buNone/>
            </a:pPr>
            <a:r>
              <a:rPr lang="pt-BR" dirty="0" smtClean="0">
                <a:latin typeface="+mj-lt"/>
              </a:rPr>
              <a:t>Art. 37. (...)</a:t>
            </a:r>
          </a:p>
          <a:p>
            <a:pPr marL="0" lvl="0" algn="just" defTabSz="914400">
              <a:buClrTx/>
              <a:buSzTx/>
              <a:buNone/>
            </a:pPr>
            <a:r>
              <a:rPr lang="pt-BR" dirty="0" smtClean="0">
                <a:latin typeface="+mj-lt"/>
              </a:rPr>
              <a:t>XXI - ressalvados os casos especificados na legislação, as obras, serviços, compras e alienações serão contratados mediante processo de licitação pública que assegure igualdade de condições a todos os concorrentes, com cláusulas que estabeleçam obrigações de pagamento, mantidas as condições efetivas da proposta, nos termos da lei, o qual somente permitirá as exigências de qualificação técnica e econômica indispensáveis à garantia do cumprimento das obrigações.         </a:t>
            </a:r>
            <a:r>
              <a:rPr lang="pt-BR" dirty="0" smtClean="0">
                <a:latin typeface="+mj-lt"/>
                <a:hlinkClick r:id="rId3"/>
              </a:rPr>
              <a:t>(Regulamento)</a:t>
            </a:r>
            <a:endParaRPr kumimoji="0" lang="pt-BR" altLang="pt-BR" b="0" i="0" u="none" strike="noStrike" cap="none" normalizeH="0" baseline="0" dirty="0" smtClean="0">
              <a:ln>
                <a:noFill/>
              </a:ln>
              <a:effectLst/>
              <a:latin typeface="+mj-lt"/>
            </a:endParaRPr>
          </a:p>
        </p:txBody>
      </p:sp>
    </p:spTree>
    <p:extLst>
      <p:ext uri="{BB962C8B-B14F-4D97-AF65-F5344CB8AC3E}">
        <p14:creationId xmlns:p14="http://schemas.microsoft.com/office/powerpoint/2010/main" val="3104380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Competência Legislativa</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sz="2400" dirty="0" smtClean="0"/>
              <a:t>União: competência para editar normas gerais sobre licitação.</a:t>
            </a:r>
          </a:p>
          <a:p>
            <a:pPr algn="just"/>
            <a:endParaRPr lang="pt-BR" sz="2400" dirty="0" smtClean="0"/>
          </a:p>
          <a:p>
            <a:pPr algn="just"/>
            <a:r>
              <a:rPr lang="pt-BR" sz="2400" dirty="0" smtClean="0"/>
              <a:t>Demais entes federativos (Estados e Municípios): competência para legislar sobre normas específicas (CF/88 permite que legislem para complementar as normas gerais e adaptá-las).</a:t>
            </a:r>
          </a:p>
          <a:p>
            <a:pPr algn="just"/>
            <a:endParaRPr lang="pt-BR" sz="2400" dirty="0" smtClean="0"/>
          </a:p>
          <a:p>
            <a:pPr algn="just"/>
            <a:r>
              <a:rPr lang="pt-BR" sz="2400" dirty="0" smtClean="0"/>
              <a:t>Competência </a:t>
            </a:r>
            <a:r>
              <a:rPr lang="pt-BR" sz="2400" dirty="0"/>
              <a:t>legislativa suplementar em matéria de licitação e contratação </a:t>
            </a:r>
            <a:r>
              <a:rPr lang="pt-BR" sz="2400" dirty="0" smtClean="0"/>
              <a:t>pública </a:t>
            </a:r>
            <a:r>
              <a:rPr lang="pt-BR" sz="2400" dirty="0"/>
              <a:t>para atender às suas peculiaridades locais, desde que respeitadas as normas gerais estabelecidas pela União e os princípios constitucionais da Administração </a:t>
            </a:r>
            <a:r>
              <a:rPr lang="pt-BR" sz="2400" dirty="0" smtClean="0"/>
              <a:t>Pública.</a:t>
            </a:r>
            <a:endParaRPr lang="pt-BR" sz="2400" dirty="0"/>
          </a:p>
          <a:p>
            <a:endParaRPr lang="pt-BR" dirty="0" smtClean="0"/>
          </a:p>
          <a:p>
            <a:endParaRPr lang="pt-BR" dirty="0"/>
          </a:p>
        </p:txBody>
      </p:sp>
    </p:spTree>
    <p:extLst>
      <p:ext uri="{BB962C8B-B14F-4D97-AF65-F5344CB8AC3E}">
        <p14:creationId xmlns:p14="http://schemas.microsoft.com/office/powerpoint/2010/main" val="7260428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756957"/>
          </a:xfrm>
        </p:spPr>
        <p:txBody>
          <a:bodyPr/>
          <a:lstStyle/>
          <a:p>
            <a:r>
              <a:rPr lang="pt-BR" dirty="0" smtClean="0"/>
              <a:t>Competência Legislativa</a:t>
            </a:r>
            <a:endParaRPr lang="pt-BR" dirty="0"/>
          </a:p>
        </p:txBody>
      </p:sp>
      <p:sp>
        <p:nvSpPr>
          <p:cNvPr id="3" name="Espaço Reservado para Conteúdo 2"/>
          <p:cNvSpPr>
            <a:spLocks noGrp="1"/>
          </p:cNvSpPr>
          <p:nvPr>
            <p:ph idx="1"/>
          </p:nvPr>
        </p:nvSpPr>
        <p:spPr>
          <a:xfrm>
            <a:off x="1104293" y="1414743"/>
            <a:ext cx="8946541" cy="4195481"/>
          </a:xfrm>
        </p:spPr>
        <p:txBody>
          <a:bodyPr>
            <a:noAutofit/>
          </a:bodyPr>
          <a:lstStyle/>
          <a:p>
            <a:pPr algn="just"/>
            <a:r>
              <a:rPr lang="pt-BR" sz="1200" dirty="0"/>
              <a:t>Recurso Extraordinário </a:t>
            </a:r>
            <a:r>
              <a:rPr lang="pt-BR" sz="1200" dirty="0" smtClean="0"/>
              <a:t>423560/MG</a:t>
            </a:r>
            <a:r>
              <a:rPr lang="pt-BR" sz="1200" b="1" dirty="0" smtClean="0"/>
              <a:t> </a:t>
            </a:r>
            <a:r>
              <a:rPr lang="pt-BR" sz="1200" b="1" dirty="0"/>
              <a:t>- </a:t>
            </a:r>
            <a:r>
              <a:rPr lang="pt-BR" sz="1200" dirty="0" smtClean="0"/>
              <a:t>Ementa</a:t>
            </a:r>
            <a:r>
              <a:rPr lang="pt-BR" sz="1200" dirty="0"/>
              <a:t>: DIREITO CONSTITUCIONAL E ADMINISTRATIVO. LICITAÇÃO E CONTRATAÇÃO PELA ADMINISTRAÇÃO PÚBLICA MUNICIPAL. LEI ORGÂNICA DO MUNICÍPIO DE BRUMADINHO-MG. VEDAÇÃO DE CONTRATAÇÃO COM O MUNICÍPIO DE PARENTES DO PREFEITO, VICE-PREFEITO, VEREADORES E OCUPANTES DE CARGOS EM COMISSÃO. CONSTITUCIONALIDADE. COMPETÊNCIA SUPLEMENTAR DOS MUNICÍPIOS. RECURSO EXTRAORDINÁRIO PROVIDO. A Constituição Federal outorga à União a competência para editar normas gerais sobre licitação (art. 22, XXVII) e permite, portanto, que </a:t>
            </a:r>
            <a:r>
              <a:rPr lang="pt-BR" sz="1400" b="1" u="sng" dirty="0"/>
              <a:t>Estados e Municípios legislem para complementar as normas gerais e adaptá-las às suas realidades</a:t>
            </a:r>
            <a:r>
              <a:rPr lang="pt-BR" sz="1200" dirty="0"/>
              <a:t>. O Supremo Tribunal Federal firmou orientação no sentido de que as normas locais sobre licitação devem observar o art. 37, XXI da Constituição, assegurando “a igualdade de condições de todos os concorrentes”. Precedentes. Dentro da permissão constitucional para legislar sobre normas específicas em matéria de licitação, é de se louvar a iniciativa do Município de Brumadinho-MG de tratar, em sua Lei Orgânica, de tema dos mais relevantes em nossa </a:t>
            </a:r>
            <a:r>
              <a:rPr lang="pt-BR" sz="1200" dirty="0" err="1"/>
              <a:t>pólis</a:t>
            </a:r>
            <a:r>
              <a:rPr lang="pt-BR" sz="1200" dirty="0"/>
              <a:t>, que é a moralidade administrativa, princípio-guia de toda a atividade estatal, nos termos do art. 37, caput da Constituição Federal. A proibição de contratação com o Município dos parentes, afins ou consanguíneos, do prefeito, do vice-prefeito, dos vereadores e dos ocupantes de cargo em comissão ou função de confiança, bem como dos servidores e empregados públicos municipais, até seis meses após o fim do exercício das respectivas funções, é norma que evidentemente homenageia os princípios da impessoalidade e da moralidade administrativa, prevenindo eventuais lesões ao interesse público e ao patrimônio do Município, sem restringir a competição entre os licitantes. Inexistência de ofensa ao princípio da legalidade ou de invasão da competência da União para legislar sobre normas gerais de licitação. Recurso extraordinário provido.</a:t>
            </a:r>
          </a:p>
          <a:p>
            <a:pPr marL="0" indent="0" algn="just">
              <a:buNone/>
            </a:pPr>
            <a:endParaRPr lang="pt-BR" sz="1200" b="1" dirty="0"/>
          </a:p>
          <a:p>
            <a:pPr algn="just"/>
            <a:r>
              <a:rPr lang="pt-BR" sz="1200" dirty="0" smtClean="0"/>
              <a:t>Recurso </a:t>
            </a:r>
            <a:r>
              <a:rPr lang="pt-BR" sz="1200" dirty="0"/>
              <a:t>Extraordinário </a:t>
            </a:r>
            <a:r>
              <a:rPr lang="pt-BR" sz="1200" dirty="0" smtClean="0"/>
              <a:t>910.552/MG </a:t>
            </a:r>
            <a:r>
              <a:rPr lang="pt-BR" sz="1200" dirty="0"/>
              <a:t>– Tema 1001 É constitucional o ato normativo municipal, editado no exercício de competência legislativa suplementar, que proíba a participação em licitação ou a contratação: (a) de agentes eletivos; (b) de ocupantes de cargo em comissão ou função de confiança; (c) de cônjuge, companheiro ou parente em linha reta, colateral ou por afinidade, até o terceiro grau, inclusive, de qualquer destes; e (d) dos demais servidores públicos </a:t>
            </a:r>
            <a:r>
              <a:rPr lang="pt-BR" sz="1200" dirty="0" smtClean="0"/>
              <a:t>municipais.</a:t>
            </a:r>
            <a:endParaRPr lang="pt-BR" sz="1200" dirty="0"/>
          </a:p>
        </p:txBody>
      </p:sp>
    </p:spTree>
    <p:extLst>
      <p:ext uri="{BB962C8B-B14F-4D97-AF65-F5344CB8AC3E}">
        <p14:creationId xmlns:p14="http://schemas.microsoft.com/office/powerpoint/2010/main" val="2515568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Competência Legislativa</a:t>
            </a:r>
            <a:endParaRPr lang="pt-BR" dirty="0"/>
          </a:p>
        </p:txBody>
      </p:sp>
      <p:sp>
        <p:nvSpPr>
          <p:cNvPr id="3" name="Espaço Reservado para Conteúdo 2"/>
          <p:cNvSpPr>
            <a:spLocks noGrp="1"/>
          </p:cNvSpPr>
          <p:nvPr>
            <p:ph idx="1"/>
          </p:nvPr>
        </p:nvSpPr>
        <p:spPr/>
        <p:txBody>
          <a:bodyPr/>
          <a:lstStyle/>
          <a:p>
            <a:r>
              <a:rPr lang="pt-BR" dirty="0" smtClean="0"/>
              <a:t>Estados, Municípios e DF devem preservar princípios, diretrizes, a estrutura substancial do procedimento, núcleo essencial de participação e direitos dos licitantes.</a:t>
            </a:r>
          </a:p>
          <a:p>
            <a:r>
              <a:rPr lang="pt-BR" dirty="0" smtClean="0"/>
              <a:t>Exemplos de regulamentação suplementar: definição de prazos e requisitos adicionais de publicidade dos editais e contratos; o iter procedimental relativo à ordem de realização das etapas da licitação; a forma e prazos de interposição dos recursos administrativos, desde que respeitados os limites mínimos do artigo165 da NLLC; o procedimento e condições para alienação de bens pertencentes aos entes (</a:t>
            </a:r>
            <a:r>
              <a:rPr lang="pt-BR" dirty="0" err="1" smtClean="0"/>
              <a:t>arts</a:t>
            </a:r>
            <a:r>
              <a:rPr lang="pt-BR" dirty="0" smtClean="0"/>
              <a:t>. 76 e 77); regulamentação acerca dos procedimentos auxiliares.</a:t>
            </a:r>
            <a:endParaRPr lang="pt-BR" dirty="0"/>
          </a:p>
        </p:txBody>
      </p:sp>
    </p:spTree>
    <p:extLst>
      <p:ext uri="{BB962C8B-B14F-4D97-AF65-F5344CB8AC3E}">
        <p14:creationId xmlns:p14="http://schemas.microsoft.com/office/powerpoint/2010/main" val="206877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Competência Legislativa</a:t>
            </a:r>
            <a:endParaRPr lang="pt-BR" dirty="0"/>
          </a:p>
        </p:txBody>
      </p:sp>
      <p:sp>
        <p:nvSpPr>
          <p:cNvPr id="3" name="Espaço Reservado para Conteúdo 2"/>
          <p:cNvSpPr>
            <a:spLocks noGrp="1"/>
          </p:cNvSpPr>
          <p:nvPr>
            <p:ph idx="1"/>
          </p:nvPr>
        </p:nvSpPr>
        <p:spPr/>
        <p:txBody>
          <a:bodyPr/>
          <a:lstStyle/>
          <a:p>
            <a:r>
              <a:rPr lang="pt-BR" dirty="0" smtClean="0"/>
              <a:t>Estados, Municípios e DF poderão seguir as normas definidas para a União no que tange à regulamentação da Lei 14.133/2021.</a:t>
            </a:r>
          </a:p>
          <a:p>
            <a:r>
              <a:rPr lang="pt-BR" dirty="0" smtClean="0"/>
              <a:t>Regime de Transição: </a:t>
            </a:r>
            <a:r>
              <a:rPr lang="pt-BR" dirty="0" err="1" smtClean="0"/>
              <a:t>arts</a:t>
            </a:r>
            <a:r>
              <a:rPr lang="pt-BR" dirty="0" smtClean="0"/>
              <a:t>. 190 a 193.</a:t>
            </a:r>
          </a:p>
          <a:p>
            <a:r>
              <a:rPr lang="pt-BR" dirty="0" smtClean="0"/>
              <a:t>Até 30 de dezembro de 2023: Administração poderia optar pela aplicação da Lei 8.666/93 ou da Lei 14.133/2021. </a:t>
            </a:r>
          </a:p>
          <a:p>
            <a:r>
              <a:rPr lang="pt-BR" dirty="0" smtClean="0"/>
              <a:t>Contrato assinado na vigência da Lei 8666/93 – ato jurídico perfeito.</a:t>
            </a:r>
          </a:p>
          <a:p>
            <a:r>
              <a:rPr lang="pt-BR" dirty="0" smtClean="0"/>
              <a:t>Contrato celebrado segue conforme legislação escolhida pela Administração durante toda </a:t>
            </a:r>
            <a:r>
              <a:rPr lang="pt-BR" smtClean="0"/>
              <a:t>sua vigência.</a:t>
            </a:r>
            <a:endParaRPr lang="pt-BR" dirty="0"/>
          </a:p>
        </p:txBody>
      </p:sp>
    </p:spTree>
    <p:extLst>
      <p:ext uri="{BB962C8B-B14F-4D97-AF65-F5344CB8AC3E}">
        <p14:creationId xmlns:p14="http://schemas.microsoft.com/office/powerpoint/2010/main" val="2425349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Em resumo:</a:t>
            </a:r>
            <a:endParaRPr lang="pt-BR" dirty="0"/>
          </a:p>
        </p:txBody>
      </p:sp>
      <p:sp>
        <p:nvSpPr>
          <p:cNvPr id="3" name="Espaço Reservado para Conteúdo 2"/>
          <p:cNvSpPr>
            <a:spLocks noGrp="1"/>
          </p:cNvSpPr>
          <p:nvPr>
            <p:ph idx="1"/>
          </p:nvPr>
        </p:nvSpPr>
        <p:spPr/>
        <p:txBody>
          <a:bodyPr/>
          <a:lstStyle/>
          <a:p>
            <a:r>
              <a:rPr lang="pt-BR" dirty="0" smtClean="0"/>
              <a:t>A Lei nº 14.133/21 entrou em vigor na data de sua publicação;</a:t>
            </a:r>
          </a:p>
          <a:p>
            <a:r>
              <a:rPr lang="pt-BR" dirty="0" smtClean="0"/>
              <a:t>Em 30/12/2023 revoga a Lei nº 8.666/93;</a:t>
            </a:r>
          </a:p>
          <a:p>
            <a:r>
              <a:rPr lang="pt-BR" dirty="0" smtClean="0"/>
              <a:t>Até 29/12/2023 ambos os regimes normativos puderam ser aplicados conforme vontade do gestor: ou um ou outro para cada procedimento licitatório (ato inicial: edital)</a:t>
            </a:r>
          </a:p>
          <a:p>
            <a:r>
              <a:rPr lang="pt-BR" dirty="0" smtClean="0"/>
              <a:t>Contratos assinados antes da entrada em vigor da lei nova seguem a lei anterior;</a:t>
            </a:r>
          </a:p>
          <a:p>
            <a:r>
              <a:rPr lang="pt-BR" dirty="0" smtClean="0"/>
              <a:t>Opção entre a regra nova e regra velha se aplicam às contratações diretas</a:t>
            </a:r>
            <a:endParaRPr lang="pt-BR" dirty="0" smtClean="0"/>
          </a:p>
          <a:p>
            <a:endParaRPr lang="pt-BR" dirty="0"/>
          </a:p>
        </p:txBody>
      </p:sp>
    </p:spTree>
    <p:extLst>
      <p:ext uri="{BB962C8B-B14F-4D97-AF65-F5344CB8AC3E}">
        <p14:creationId xmlns:p14="http://schemas.microsoft.com/office/powerpoint/2010/main" val="167903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Sistematização Normativa</a:t>
            </a:r>
            <a:endParaRPr lang="pt-BR" dirty="0"/>
          </a:p>
        </p:txBody>
      </p:sp>
      <p:sp>
        <p:nvSpPr>
          <p:cNvPr id="3" name="Espaço Reservado para Conteúdo 2"/>
          <p:cNvSpPr>
            <a:spLocks noGrp="1"/>
          </p:cNvSpPr>
          <p:nvPr>
            <p:ph idx="1"/>
          </p:nvPr>
        </p:nvSpPr>
        <p:spPr/>
        <p:txBody>
          <a:bodyPr>
            <a:normAutofit/>
          </a:bodyPr>
          <a:lstStyle/>
          <a:p>
            <a:r>
              <a:rPr lang="pt-BR" dirty="0" smtClean="0"/>
              <a:t>Lei nº 14.133/2021 (Lei de Licitações e Contratos Administrativos)</a:t>
            </a:r>
          </a:p>
          <a:p>
            <a:r>
              <a:rPr lang="pt-BR" dirty="0" smtClean="0"/>
              <a:t>Decreto-Lei nº4.657/1942, alterado pela Lei nº 13.655/2018 (Lei de Introdução às Normas do Direito Brasileiro)</a:t>
            </a:r>
          </a:p>
          <a:p>
            <a:r>
              <a:rPr lang="pt-BR" dirty="0"/>
              <a:t>Lei nº </a:t>
            </a:r>
            <a:r>
              <a:rPr lang="pt-BR" dirty="0" smtClean="0"/>
              <a:t>9.784/1999 (Lei de Processo Administrativo Federal)</a:t>
            </a:r>
          </a:p>
          <a:p>
            <a:r>
              <a:rPr lang="pt-BR" dirty="0"/>
              <a:t>Consonância entre as </a:t>
            </a:r>
            <a:r>
              <a:rPr lang="pt-BR" dirty="0" smtClean="0"/>
              <a:t>leis</a:t>
            </a:r>
          </a:p>
          <a:p>
            <a:endParaRPr lang="pt-BR" dirty="0" smtClean="0"/>
          </a:p>
        </p:txBody>
      </p:sp>
    </p:spTree>
    <p:extLst>
      <p:ext uri="{BB962C8B-B14F-4D97-AF65-F5344CB8AC3E}">
        <p14:creationId xmlns:p14="http://schemas.microsoft.com/office/powerpoint/2010/main" val="3658455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163351"/>
            <a:ext cx="9404723" cy="1400530"/>
          </a:xfrm>
        </p:spPr>
        <p:txBody>
          <a:bodyPr/>
          <a:lstStyle/>
          <a:p>
            <a:r>
              <a:rPr lang="pt-BR" dirty="0" smtClean="0"/>
              <a:t>LINDB e NLLC</a:t>
            </a:r>
            <a:endParaRPr lang="pt-BR" dirty="0"/>
          </a:p>
        </p:txBody>
      </p:sp>
      <p:sp>
        <p:nvSpPr>
          <p:cNvPr id="3" name="Espaço Reservado para Conteúdo 2"/>
          <p:cNvSpPr>
            <a:spLocks noGrp="1"/>
          </p:cNvSpPr>
          <p:nvPr>
            <p:ph idx="1"/>
          </p:nvPr>
        </p:nvSpPr>
        <p:spPr>
          <a:xfrm>
            <a:off x="530364" y="960699"/>
            <a:ext cx="9858337" cy="3938402"/>
          </a:xfrm>
        </p:spPr>
        <p:txBody>
          <a:bodyPr>
            <a:noAutofit/>
          </a:bodyPr>
          <a:lstStyle/>
          <a:p>
            <a:pPr algn="just"/>
            <a:endParaRPr lang="pt-BR" sz="2400" dirty="0" smtClean="0"/>
          </a:p>
          <a:p>
            <a:pPr algn="just"/>
            <a:r>
              <a:rPr lang="pt-BR" sz="2400" dirty="0" smtClean="0"/>
              <a:t>Artigo </a:t>
            </a:r>
            <a:r>
              <a:rPr lang="pt-BR" sz="2400" dirty="0" smtClean="0"/>
              <a:t>5º da Lei 14.133/2021 - Art</a:t>
            </a:r>
            <a:r>
              <a:rPr lang="pt-BR" sz="2400" dirty="0"/>
              <a:t>. 5º Na aplicação desta Lei, serão observados os princípios da legalidade, da impessoalidade, da moralidade, da publicidade, da eficiência, do interesse público, da probidade administrativa, da igualdade, do planejamento, da transparência, da eficácia, da segregação de funções, da motivação, da vinculação ao edital, do julgamento objetivo, da segurança jurídica, da razoabilidade, da competitividade, da proporcionalidade, da celeridade, da economicidade e do desenvolvimento nacional sustentável, assim como as disposições do </a:t>
            </a:r>
            <a:r>
              <a:rPr lang="pt-BR" sz="2400" dirty="0">
                <a:hlinkClick r:id="rId2"/>
              </a:rPr>
              <a:t>Decreto-Lei nº 4.657, de 4 de setembro de 1942 (Lei de Introdução às Normas do Direito Brasileiro)</a:t>
            </a:r>
            <a:r>
              <a:rPr lang="pt-BR" sz="2400" dirty="0"/>
              <a:t>.</a:t>
            </a:r>
            <a:endParaRPr lang="pt-BR" sz="2400" dirty="0" smtClean="0"/>
          </a:p>
          <a:p>
            <a:pPr marL="717550" indent="0" algn="just">
              <a:buNone/>
            </a:pPr>
            <a:endParaRPr lang="pt-BR" sz="1400" dirty="0"/>
          </a:p>
          <a:p>
            <a:pPr marL="0" indent="0">
              <a:buNone/>
            </a:pPr>
            <a:endParaRPr lang="pt-BR" sz="1200" dirty="0" smtClean="0"/>
          </a:p>
        </p:txBody>
      </p:sp>
    </p:spTree>
    <p:extLst>
      <p:ext uri="{BB962C8B-B14F-4D97-AF65-F5344CB8AC3E}">
        <p14:creationId xmlns:p14="http://schemas.microsoft.com/office/powerpoint/2010/main" val="25860226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LINDB e NLLC</a:t>
            </a:r>
          </a:p>
        </p:txBody>
      </p:sp>
      <p:sp>
        <p:nvSpPr>
          <p:cNvPr id="3" name="Espaço Reservado para Conteúdo 2"/>
          <p:cNvSpPr>
            <a:spLocks noGrp="1"/>
          </p:cNvSpPr>
          <p:nvPr>
            <p:ph idx="1"/>
          </p:nvPr>
        </p:nvSpPr>
        <p:spPr>
          <a:xfrm>
            <a:off x="1104293" y="1190171"/>
            <a:ext cx="10318450" cy="5297715"/>
          </a:xfrm>
        </p:spPr>
        <p:txBody>
          <a:bodyPr>
            <a:normAutofit fontScale="70000" lnSpcReduction="20000"/>
          </a:bodyPr>
          <a:lstStyle/>
          <a:p>
            <a:pPr marL="0" indent="0" algn="just">
              <a:buNone/>
            </a:pPr>
            <a:endParaRPr lang="pt-BR" sz="2300" dirty="0" smtClean="0"/>
          </a:p>
          <a:p>
            <a:pPr marL="0" indent="0" algn="just">
              <a:buNone/>
            </a:pPr>
            <a:r>
              <a:rPr lang="pt-BR" sz="2300" dirty="0" smtClean="0"/>
              <a:t>Aplicabilidade </a:t>
            </a:r>
            <a:r>
              <a:rPr lang="pt-BR" sz="2300" dirty="0"/>
              <a:t>nas decisões administrativas, controladoras e judiciais: a LINDB define regras sobre o poder decisório dos administradores públicos e impõe a necessidade de motivação das decisões administrativas e vedação de utilização de valores jurídicos abstratos</a:t>
            </a:r>
          </a:p>
          <a:p>
            <a:endParaRPr lang="pt-BR" sz="2300" dirty="0"/>
          </a:p>
          <a:p>
            <a:r>
              <a:rPr lang="pt-BR" sz="2300" dirty="0"/>
              <a:t>LINDB </a:t>
            </a:r>
          </a:p>
          <a:p>
            <a:r>
              <a:rPr lang="pt-BR" sz="2300" dirty="0"/>
              <a:t>Art. 20.  Nas esferas administrativa, controladora e judicial, não se decidirá com base em valores jurídicos abstratos sem que sejam consideradas as consequências práticas da decisão.                   </a:t>
            </a:r>
          </a:p>
          <a:p>
            <a:r>
              <a:rPr lang="pt-BR" sz="2300" dirty="0"/>
              <a:t>Parágrafo único. A motivação demonstrará a necessidade e a adequação da medida imposta ou da invalidação de ato, contrato, ajuste, processo ou norma administrativa, inclusive em face das possíveis alternativas.              </a:t>
            </a:r>
          </a:p>
          <a:p>
            <a:r>
              <a:rPr lang="pt-BR" sz="2300" dirty="0"/>
              <a:t>Adequação, proporcionalidade e razoabilidade</a:t>
            </a:r>
          </a:p>
          <a:p>
            <a:r>
              <a:rPr lang="pt-BR" sz="2300" dirty="0"/>
              <a:t>Art. 22.  Na interpretação de normas sobre gestão pública, serão considerados os obstáculos e as dificuldades reais do gestor e as exigências das políticas públicas a seu cargo, sem prejuízo dos direitos dos administrados.     </a:t>
            </a:r>
            <a:r>
              <a:rPr lang="pt-BR" sz="2300" dirty="0">
                <a:hlinkClick r:id="rId2"/>
              </a:rPr>
              <a:t>(Regulamento)</a:t>
            </a:r>
            <a:endParaRPr lang="pt-BR" sz="2300" dirty="0"/>
          </a:p>
          <a:p>
            <a:r>
              <a:rPr lang="pt-BR" sz="2300" dirty="0"/>
              <a:t>§ 1º  Em decisão sobre regularidade de conduta ou validade de ato, contrato, ajuste, processo ou norma administrativa, serão consideradas as circunstâncias práticas que houverem imposto, limitado ou condicionado a ação do agente.                    </a:t>
            </a:r>
            <a:r>
              <a:rPr lang="pt-BR" sz="2300" dirty="0">
                <a:hlinkClick r:id="rId3"/>
              </a:rPr>
              <a:t>(Incluído pela Lei nº 13.655, de 2018)</a:t>
            </a:r>
            <a:r>
              <a:rPr lang="pt-BR" dirty="0"/>
              <a:t> </a:t>
            </a:r>
            <a:endParaRPr lang="pt-BR" dirty="0"/>
          </a:p>
        </p:txBody>
      </p:sp>
    </p:spTree>
    <p:extLst>
      <p:ext uri="{BB962C8B-B14F-4D97-AF65-F5344CB8AC3E}">
        <p14:creationId xmlns:p14="http://schemas.microsoft.com/office/powerpoint/2010/main" val="901000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LINDB e NLLC</a:t>
            </a:r>
            <a:endParaRPr lang="pt-BR" dirty="0"/>
          </a:p>
        </p:txBody>
      </p:sp>
      <p:sp>
        <p:nvSpPr>
          <p:cNvPr id="3" name="Espaço Reservado para Conteúdo 2"/>
          <p:cNvSpPr>
            <a:spLocks noGrp="1"/>
          </p:cNvSpPr>
          <p:nvPr>
            <p:ph idx="1"/>
          </p:nvPr>
        </p:nvSpPr>
        <p:spPr>
          <a:xfrm>
            <a:off x="646110" y="1161144"/>
            <a:ext cx="10834689" cy="5228082"/>
          </a:xfrm>
        </p:spPr>
        <p:txBody>
          <a:bodyPr>
            <a:noAutofit/>
          </a:bodyPr>
          <a:lstStyle/>
          <a:p>
            <a:endParaRPr lang="pt-BR" sz="1800" dirty="0" smtClean="0"/>
          </a:p>
          <a:p>
            <a:r>
              <a:rPr lang="pt-BR" sz="1800" dirty="0" smtClean="0"/>
              <a:t>Nulidade </a:t>
            </a:r>
            <a:r>
              <a:rPr lang="pt-BR" sz="1800" dirty="0"/>
              <a:t>dos contratos administrativos: artigo 147 da Lei º 14.133/2021</a:t>
            </a:r>
          </a:p>
          <a:p>
            <a:r>
              <a:rPr lang="pt-BR" sz="1800" dirty="0"/>
              <a:t>Modulação dos efeitos: artigo 21, §Único da LINDB e artigo 148, §2º da </a:t>
            </a:r>
            <a:r>
              <a:rPr lang="pt-BR" sz="1800" dirty="0" smtClean="0"/>
              <a:t>NLLC:</a:t>
            </a:r>
          </a:p>
          <a:p>
            <a:pPr marL="0" indent="0">
              <a:buNone/>
            </a:pPr>
            <a:endParaRPr lang="pt-BR" sz="1800" dirty="0" smtClean="0"/>
          </a:p>
          <a:p>
            <a:pPr marL="625475" indent="0">
              <a:buNone/>
            </a:pPr>
            <a:r>
              <a:rPr lang="pt-BR" sz="1800" dirty="0" smtClean="0"/>
              <a:t>Art</a:t>
            </a:r>
            <a:r>
              <a:rPr lang="pt-BR" sz="1800" dirty="0"/>
              <a:t>. 21.  A decisão que, nas esferas administrativa, controladora ou judicial, decretar a invalidação de ato, contrato, ajuste, processo ou norma administrativa deverá indicar de modo expresso suas consequências jurídicas e administrativas.                        </a:t>
            </a:r>
            <a:r>
              <a:rPr lang="pt-BR" sz="1800" dirty="0">
                <a:hlinkClick r:id="rId2"/>
              </a:rPr>
              <a:t>(Incluído pela Lei nº 13.655, de 2018)</a:t>
            </a:r>
            <a:r>
              <a:rPr lang="pt-BR" sz="1800" dirty="0"/>
              <a:t>     </a:t>
            </a:r>
            <a:r>
              <a:rPr lang="pt-BR" sz="1800" dirty="0">
                <a:hlinkClick r:id="rId3"/>
              </a:rPr>
              <a:t>(Regulamento</a:t>
            </a:r>
            <a:r>
              <a:rPr lang="pt-BR" sz="1800" dirty="0" smtClean="0">
                <a:hlinkClick r:id="rId3"/>
              </a:rPr>
              <a:t>)</a:t>
            </a:r>
            <a:endParaRPr lang="pt-BR" sz="1800" dirty="0" smtClean="0"/>
          </a:p>
          <a:p>
            <a:pPr marL="625475" indent="0">
              <a:buNone/>
            </a:pPr>
            <a:r>
              <a:rPr lang="pt-BR" sz="1800" dirty="0" smtClean="0"/>
              <a:t> Parágrafo </a:t>
            </a:r>
            <a:r>
              <a:rPr lang="pt-BR" sz="1800" dirty="0"/>
              <a:t>único.  A decisão a que se refere o </a:t>
            </a:r>
            <a:r>
              <a:rPr lang="pt-BR" sz="1800" b="1" dirty="0"/>
              <a:t>caput</a:t>
            </a:r>
            <a:r>
              <a:rPr lang="pt-BR" sz="1800" dirty="0"/>
              <a:t> deste artigo deverá, quando for o caso, indicar as condições para que a regularização ocorra de modo proporcional e equânime e sem prejuízo aos interesses gerais, não se podendo impor aos sujeitos atingidos ônus ou perdas que, em função das peculiaridades do caso, sejam anormais ou excessivos.                      </a:t>
            </a:r>
            <a:r>
              <a:rPr lang="pt-BR" sz="1800" dirty="0">
                <a:hlinkClick r:id="rId2"/>
              </a:rPr>
              <a:t>(Incluído pela Lei nº 13.655, de 2018)</a:t>
            </a:r>
            <a:endParaRPr lang="pt-BR" sz="1800" dirty="0"/>
          </a:p>
          <a:p>
            <a:endParaRPr lang="pt-BR" sz="1800" dirty="0"/>
          </a:p>
          <a:p>
            <a:r>
              <a:rPr lang="pt-BR" sz="1800" dirty="0"/>
              <a:t>Artigo 28 da LINDB e artigo 73 da </a:t>
            </a:r>
            <a:r>
              <a:rPr lang="pt-BR" sz="1800" dirty="0" smtClean="0"/>
              <a:t>NLLC: </a:t>
            </a:r>
            <a:r>
              <a:rPr lang="pt-BR" sz="1800" dirty="0" smtClean="0"/>
              <a:t>Art</a:t>
            </a:r>
            <a:r>
              <a:rPr lang="pt-BR" sz="1800" dirty="0"/>
              <a:t>. 28.  O agente público responderá pessoalmente por suas decisões ou opiniões técnicas em caso de dolo ou erro grosseiro.   </a:t>
            </a:r>
            <a:endParaRPr lang="pt-BR" sz="1800" dirty="0"/>
          </a:p>
        </p:txBody>
      </p:sp>
    </p:spTree>
    <p:extLst>
      <p:ext uri="{BB962C8B-B14F-4D97-AF65-F5344CB8AC3E}">
        <p14:creationId xmlns:p14="http://schemas.microsoft.com/office/powerpoint/2010/main" val="1256841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2196" y="4487332"/>
            <a:ext cx="8346415" cy="1505505"/>
          </a:xfrm>
        </p:spPr>
        <p:txBody>
          <a:bodyPr>
            <a:normAutofit fontScale="90000"/>
          </a:bodyPr>
          <a:lstStyle/>
          <a:p>
            <a:r>
              <a:rPr lang="pt-BR" sz="5400" dirty="0" smtClean="0"/>
              <a:t> </a:t>
            </a:r>
            <a:br>
              <a:rPr lang="pt-BR" sz="5400" dirty="0" smtClean="0"/>
            </a:br>
            <a:r>
              <a:rPr lang="pt-BR" sz="5400" dirty="0" smtClean="0"/>
              <a:t/>
            </a:r>
            <a:br>
              <a:rPr lang="pt-BR" sz="5400" dirty="0" smtClean="0"/>
            </a:br>
            <a:endParaRPr lang="pt-BR" sz="5400" b="1" u="sng" dirty="0"/>
          </a:p>
        </p:txBody>
      </p:sp>
      <p:sp>
        <p:nvSpPr>
          <p:cNvPr id="3" name="Espaço Reservado para Conteúdo 2"/>
          <p:cNvSpPr>
            <a:spLocks noGrp="1"/>
          </p:cNvSpPr>
          <p:nvPr>
            <p:ph idx="1"/>
          </p:nvPr>
        </p:nvSpPr>
        <p:spPr>
          <a:xfrm>
            <a:off x="669697" y="1324482"/>
            <a:ext cx="10235579" cy="4192842"/>
          </a:xfrm>
        </p:spPr>
        <p:txBody>
          <a:bodyPr>
            <a:normAutofit fontScale="25000" lnSpcReduction="20000"/>
          </a:bodyPr>
          <a:lstStyle/>
          <a:p>
            <a:pPr algn="just"/>
            <a:endParaRPr lang="pt-BR" sz="4400" b="1" dirty="0" smtClean="0">
              <a:effectLst>
                <a:outerShdw blurRad="38100" dist="38100" dir="2700000" algn="tl">
                  <a:srgbClr val="000000">
                    <a:alpha val="43137"/>
                  </a:srgbClr>
                </a:outerShdw>
              </a:effectLst>
            </a:endParaRPr>
          </a:p>
          <a:p>
            <a:pPr algn="just"/>
            <a:endParaRPr lang="pt-BR" sz="4400" b="1" dirty="0">
              <a:effectLst>
                <a:outerShdw blurRad="38100" dist="38100" dir="2700000" algn="tl">
                  <a:srgbClr val="000000">
                    <a:alpha val="43137"/>
                  </a:srgbClr>
                </a:outerShdw>
              </a:effectLst>
            </a:endParaRPr>
          </a:p>
          <a:p>
            <a:pPr algn="just">
              <a:lnSpc>
                <a:spcPct val="120000"/>
              </a:lnSpc>
            </a:pPr>
            <a:r>
              <a:rPr lang="pt-BR" sz="8000" b="1" dirty="0" smtClean="0">
                <a:effectLst>
                  <a:outerShdw blurRad="38100" dist="38100" dir="2700000" algn="tl">
                    <a:srgbClr val="000000">
                      <a:alpha val="43137"/>
                    </a:srgbClr>
                  </a:outerShdw>
                </a:effectLst>
              </a:rPr>
              <a:t>Art</a:t>
            </a:r>
            <a:r>
              <a:rPr lang="pt-BR" sz="8000" b="1" dirty="0">
                <a:effectLst>
                  <a:outerShdw blurRad="38100" dist="38100" dir="2700000" algn="tl">
                    <a:srgbClr val="000000">
                      <a:alpha val="43137"/>
                    </a:srgbClr>
                  </a:outerShdw>
                </a:effectLst>
              </a:rPr>
              <a:t>. 1º A República Federativa do Brasil, formada pela união indissolúvel dos Estados e Municípios e do Distrito Federal, constitui-se em Estado Democrático de Direito e tem como fundamentos:</a:t>
            </a:r>
          </a:p>
          <a:p>
            <a:pPr marL="363538" indent="0" algn="just">
              <a:lnSpc>
                <a:spcPct val="120000"/>
              </a:lnSpc>
              <a:buNone/>
            </a:pPr>
            <a:r>
              <a:rPr lang="pt-BR" sz="8000" b="1" dirty="0">
                <a:effectLst>
                  <a:outerShdw blurRad="38100" dist="38100" dir="2700000" algn="tl">
                    <a:srgbClr val="000000">
                      <a:alpha val="43137"/>
                    </a:srgbClr>
                  </a:outerShdw>
                </a:effectLst>
              </a:rPr>
              <a:t>I - a soberania;</a:t>
            </a:r>
          </a:p>
          <a:p>
            <a:pPr marL="363538" indent="0" algn="just">
              <a:lnSpc>
                <a:spcPct val="120000"/>
              </a:lnSpc>
              <a:buNone/>
            </a:pPr>
            <a:r>
              <a:rPr lang="pt-BR" sz="8000" b="1" dirty="0">
                <a:effectLst>
                  <a:outerShdw blurRad="38100" dist="38100" dir="2700000" algn="tl">
                    <a:srgbClr val="000000">
                      <a:alpha val="43137"/>
                    </a:srgbClr>
                  </a:outerShdw>
                </a:effectLst>
              </a:rPr>
              <a:t>II - a cidadania</a:t>
            </a:r>
            <a:r>
              <a:rPr lang="pt-BR" sz="8000" b="1" dirty="0" smtClean="0">
                <a:effectLst>
                  <a:outerShdw blurRad="38100" dist="38100" dir="2700000" algn="tl">
                    <a:srgbClr val="000000">
                      <a:alpha val="43137"/>
                    </a:srgbClr>
                  </a:outerShdw>
                </a:effectLst>
              </a:rPr>
              <a:t>;</a:t>
            </a:r>
          </a:p>
          <a:p>
            <a:pPr marL="363538" indent="0" algn="just">
              <a:lnSpc>
                <a:spcPct val="120000"/>
              </a:lnSpc>
              <a:buNone/>
            </a:pPr>
            <a:r>
              <a:rPr lang="pt-BR" sz="8000" b="1" dirty="0">
                <a:effectLst>
                  <a:outerShdw blurRad="38100" dist="38100" dir="2700000" algn="tl">
                    <a:srgbClr val="000000">
                      <a:alpha val="43137"/>
                    </a:srgbClr>
                  </a:outerShdw>
                </a:effectLst>
              </a:rPr>
              <a:t>III - a dignidade da pessoa humana;</a:t>
            </a:r>
          </a:p>
          <a:p>
            <a:pPr marL="363538" indent="0" algn="just">
              <a:lnSpc>
                <a:spcPct val="120000"/>
              </a:lnSpc>
              <a:buNone/>
            </a:pPr>
            <a:r>
              <a:rPr lang="pt-BR" sz="8000" b="1" dirty="0">
                <a:effectLst>
                  <a:outerShdw blurRad="38100" dist="38100" dir="2700000" algn="tl">
                    <a:srgbClr val="000000">
                      <a:alpha val="43137"/>
                    </a:srgbClr>
                  </a:outerShdw>
                </a:effectLst>
              </a:rPr>
              <a:t>IV - os valores sociais do trabalho e da livre iniciativa;        </a:t>
            </a:r>
            <a:endParaRPr lang="pt-BR" sz="8000" b="1" dirty="0" smtClean="0">
              <a:effectLst>
                <a:outerShdw blurRad="38100" dist="38100" dir="2700000" algn="tl">
                  <a:srgbClr val="000000">
                    <a:alpha val="43137"/>
                  </a:srgbClr>
                </a:outerShdw>
              </a:effectLst>
            </a:endParaRPr>
          </a:p>
          <a:p>
            <a:pPr marL="363538" indent="0" algn="just">
              <a:lnSpc>
                <a:spcPct val="120000"/>
              </a:lnSpc>
              <a:buNone/>
            </a:pPr>
            <a:r>
              <a:rPr lang="pt-BR" sz="8000" b="1" dirty="0">
                <a:effectLst>
                  <a:outerShdw blurRad="38100" dist="38100" dir="2700000" algn="tl">
                    <a:srgbClr val="000000">
                      <a:alpha val="43137"/>
                    </a:srgbClr>
                  </a:outerShdw>
                </a:effectLst>
              </a:rPr>
              <a:t> </a:t>
            </a:r>
            <a:r>
              <a:rPr lang="pt-BR" sz="8000" b="1" dirty="0" smtClean="0">
                <a:effectLst>
                  <a:outerShdw blurRad="38100" dist="38100" dir="2700000" algn="tl">
                    <a:srgbClr val="000000">
                      <a:alpha val="43137"/>
                    </a:srgbClr>
                  </a:outerShdw>
                </a:effectLst>
              </a:rPr>
              <a:t>V </a:t>
            </a:r>
            <a:r>
              <a:rPr lang="pt-BR" sz="8000" b="1" dirty="0">
                <a:effectLst>
                  <a:outerShdw blurRad="38100" dist="38100" dir="2700000" algn="tl">
                    <a:srgbClr val="000000">
                      <a:alpha val="43137"/>
                    </a:srgbClr>
                  </a:outerShdw>
                </a:effectLst>
              </a:rPr>
              <a:t>- o pluralismo político.</a:t>
            </a:r>
          </a:p>
          <a:p>
            <a:pPr algn="just">
              <a:lnSpc>
                <a:spcPct val="120000"/>
              </a:lnSpc>
            </a:pPr>
            <a:endParaRPr lang="pt-BR" sz="8000" b="1" dirty="0" smtClean="0"/>
          </a:p>
          <a:p>
            <a:pPr algn="just">
              <a:lnSpc>
                <a:spcPct val="120000"/>
              </a:lnSpc>
            </a:pPr>
            <a:r>
              <a:rPr lang="pt-BR" sz="8000" b="1" dirty="0" smtClean="0">
                <a:effectLst>
                  <a:outerShdw blurRad="38100" dist="38100" dir="2700000" algn="tl">
                    <a:srgbClr val="000000">
                      <a:alpha val="43137"/>
                    </a:srgbClr>
                  </a:outerShdw>
                </a:effectLst>
              </a:rPr>
              <a:t>Dalmo </a:t>
            </a:r>
            <a:r>
              <a:rPr lang="pt-BR" sz="8000" b="1" dirty="0">
                <a:effectLst>
                  <a:outerShdw blurRad="38100" dist="38100" dir="2700000" algn="tl">
                    <a:srgbClr val="000000">
                      <a:alpha val="43137"/>
                    </a:srgbClr>
                  </a:outerShdw>
                </a:effectLst>
              </a:rPr>
              <a:t>de Abreu Dallari: “A cidadania expressa um conjunto de direitos que dá à pessoa a possibilidade de participar ativamente da vida e do governo de seu povo”.</a:t>
            </a:r>
          </a:p>
          <a:p>
            <a:pPr>
              <a:lnSpc>
                <a:spcPct val="120000"/>
              </a:lnSpc>
            </a:pPr>
            <a:endParaRPr lang="pt-BR" sz="3200" dirty="0">
              <a:solidFill>
                <a:schemeClr val="bg1"/>
              </a:solidFill>
            </a:endParaRPr>
          </a:p>
        </p:txBody>
      </p:sp>
      <p:sp>
        <p:nvSpPr>
          <p:cNvPr id="4" name="Retângulo 3"/>
          <p:cNvSpPr/>
          <p:nvPr/>
        </p:nvSpPr>
        <p:spPr>
          <a:xfrm>
            <a:off x="1045029" y="493485"/>
            <a:ext cx="7721600" cy="830997"/>
          </a:xfrm>
          <a:prstGeom prst="rect">
            <a:avLst/>
          </a:prstGeom>
        </p:spPr>
        <p:txBody>
          <a:bodyPr wrap="square">
            <a:spAutoFit/>
          </a:bodyPr>
          <a:lstStyle/>
          <a:p>
            <a:r>
              <a:rPr lang="pt-BR" sz="4800" b="1" u="sng" dirty="0" smtClean="0"/>
              <a:t>Política e Cidadania</a:t>
            </a:r>
            <a:endParaRPr lang="pt-BR" dirty="0"/>
          </a:p>
        </p:txBody>
      </p:sp>
    </p:spTree>
    <p:extLst>
      <p:ext uri="{BB962C8B-B14F-4D97-AF65-F5344CB8AC3E}">
        <p14:creationId xmlns:p14="http://schemas.microsoft.com/office/powerpoint/2010/main" val="43330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000" dirty="0" smtClean="0"/>
              <a:t>NLLC e a Lei de Processo Administrativo Federal – Lei 9.784/99</a:t>
            </a:r>
            <a:endParaRPr lang="pt-BR" sz="4000" dirty="0"/>
          </a:p>
        </p:txBody>
      </p:sp>
      <p:sp>
        <p:nvSpPr>
          <p:cNvPr id="3" name="Espaço Reservado para Conteúdo 2"/>
          <p:cNvSpPr>
            <a:spLocks noGrp="1"/>
          </p:cNvSpPr>
          <p:nvPr>
            <p:ph idx="1"/>
          </p:nvPr>
        </p:nvSpPr>
        <p:spPr/>
        <p:txBody>
          <a:bodyPr/>
          <a:lstStyle/>
          <a:p>
            <a:r>
              <a:rPr lang="pt-BR" dirty="0"/>
              <a:t>A Lei n. 9.784/1999, especialmente no que diz respeito ao prazo decadencial para a revisão de atos administrativos no âmbito da Administração Pública federal, pode ser aplicada, de forma subsidiária, aos estados e municípios, se inexistente norma local e específica que regule a matéria</a:t>
            </a:r>
            <a:r>
              <a:rPr lang="pt-BR" dirty="0" smtClean="0"/>
              <a:t>. (</a:t>
            </a:r>
            <a:r>
              <a:rPr lang="pt-BR" dirty="0"/>
              <a:t>Súmula n.  633, Primeira Seção, julgado em 12/6/2019, </a:t>
            </a:r>
            <a:r>
              <a:rPr lang="pt-BR" dirty="0" err="1"/>
              <a:t>DJe</a:t>
            </a:r>
            <a:r>
              <a:rPr lang="pt-BR" dirty="0"/>
              <a:t> de 17/6/2019</a:t>
            </a:r>
            <a:r>
              <a:rPr lang="pt-BR" dirty="0" smtClean="0"/>
              <a:t>.)</a:t>
            </a:r>
          </a:p>
          <a:p>
            <a:endParaRPr lang="pt-BR" dirty="0" smtClean="0"/>
          </a:p>
          <a:p>
            <a:r>
              <a:rPr lang="pt-BR" dirty="0" smtClean="0"/>
              <a:t>Lei </a:t>
            </a:r>
            <a:r>
              <a:rPr lang="pt-BR" dirty="0"/>
              <a:t>9.784/99 </a:t>
            </a:r>
            <a:r>
              <a:rPr lang="pt-BR" dirty="0" smtClean="0"/>
              <a:t>: Art</a:t>
            </a:r>
            <a:r>
              <a:rPr lang="pt-BR" dirty="0"/>
              <a:t>. 2</a:t>
            </a:r>
            <a:r>
              <a:rPr lang="pt-BR" u="sng" baseline="30000" dirty="0"/>
              <a:t>o</a:t>
            </a:r>
            <a:r>
              <a:rPr lang="pt-BR" dirty="0"/>
              <a:t> A Administração Pública obedecerá, dentre outros, aos princípios da legalidade, finalidade, motivação, razoabilidade, proporcionalidade, moralidade, ampla defesa, contraditório, segurança jurídica, interesse público e eficiência.</a:t>
            </a:r>
          </a:p>
        </p:txBody>
      </p:sp>
    </p:spTree>
    <p:extLst>
      <p:ext uri="{BB962C8B-B14F-4D97-AF65-F5344CB8AC3E}">
        <p14:creationId xmlns:p14="http://schemas.microsoft.com/office/powerpoint/2010/main" val="12792368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88054" y="147918"/>
            <a:ext cx="9404723" cy="1400530"/>
          </a:xfrm>
        </p:spPr>
        <p:txBody>
          <a:bodyPr/>
          <a:lstStyle/>
          <a:p>
            <a:r>
              <a:rPr lang="pt-BR" sz="4000" dirty="0" smtClean="0"/>
              <a:t>NLLC e </a:t>
            </a:r>
            <a:r>
              <a:rPr lang="pt-BR" sz="4000" dirty="0"/>
              <a:t>a Lei de Processo Administrativo Federal – Lei 9.784/99</a:t>
            </a:r>
          </a:p>
        </p:txBody>
      </p:sp>
      <p:sp>
        <p:nvSpPr>
          <p:cNvPr id="4" name="Rectangle 1"/>
          <p:cNvSpPr>
            <a:spLocks noGrp="1" noChangeArrowheads="1"/>
          </p:cNvSpPr>
          <p:nvPr>
            <p:ph idx="1"/>
          </p:nvPr>
        </p:nvSpPr>
        <p:spPr bwMode="auto">
          <a:xfrm>
            <a:off x="391886" y="1853248"/>
            <a:ext cx="11045372"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Parágrafo único. Nos processos administrativos serão observados, entre outros, os critérios de:</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I - atuação conforme a lei e o Direito;</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II - atendimento a fins de interesse geral, vedada a renúncia total ou parcial de poderes ou competências, salvo autorização em lei;</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III - objetividade no atendimento do interesse público, vedada a promoção pessoal de agentes ou autoridades;</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IV - atuação segundo padrões éticos de probidade, decoro e boa-fé;</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V - divulgação oficial dos atos administrativos, ressalvadas as hipóteses de sigilo previstas na Constituição;</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VI - adequação entre meios e fins, vedada a imposição de obrigações, restrições e sanções em medida superior àquelas estritamente necessárias ao atendimento do interesse público;</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VII - indicação dos pressupostos de fato e de direito que determinarem a decisão;</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VIII – observância das formalidades essenciais à garantia dos direitos dos administrados;</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IX - adoção de formas simples, suficientes para propiciar adequado grau de certeza, segurança e respeito aos direitos dos administrados;</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X - garantia dos direitos à comunicação, à apresentação de alegações finais, à produção de provas e à interposição de recursos, nos processos de que possam resultar sanções e nas situações de litígio;</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XI - proibição de cobrança de despesas processuais, ressalvadas as previstas em lei;</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XII - impulsão, de ofício, do processo administrativo, sem prejuízo da atuação dos interessados;</a:t>
            </a:r>
            <a:endParaRPr kumimoji="0" lang="pt-BR" altLang="pt-B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600" b="0" i="0" u="none" strike="noStrike" cap="none" normalizeH="0" baseline="0" dirty="0" smtClean="0">
                <a:ln>
                  <a:noFill/>
                </a:ln>
                <a:effectLst/>
                <a:cs typeface="Arial" panose="020B0604020202020204" pitchFamily="34" charset="0"/>
              </a:rPr>
              <a:t>XIII - interpretação da norma administrativa da forma que melhor garanta o atendimento do fim público a que se dirige, vedada aplicação retroativa de nova interpretação</a:t>
            </a:r>
            <a:r>
              <a:rPr kumimoji="0" lang="pt-BR" altLang="pt-BR" sz="1600" b="0" i="0" u="none" strike="noStrike" cap="none" normalizeH="0" baseline="0" dirty="0" smtClean="0">
                <a:ln>
                  <a:noFill/>
                </a:ln>
                <a:effectLst/>
                <a:cs typeface="Arial" panose="020B0604020202020204" pitchFamily="34" charset="0"/>
              </a:rPr>
              <a:t>.</a:t>
            </a:r>
            <a:endParaRPr kumimoji="0" lang="pt-BR" altLang="pt-BR" sz="1600" b="0" i="0" u="none" strike="noStrike" cap="none" normalizeH="0" baseline="0" dirty="0" smtClean="0">
              <a:ln>
                <a:noFill/>
              </a:ln>
              <a:effectLst/>
            </a:endParaRPr>
          </a:p>
        </p:txBody>
      </p:sp>
    </p:spTree>
    <p:extLst>
      <p:ext uri="{BB962C8B-B14F-4D97-AF65-F5344CB8AC3E}">
        <p14:creationId xmlns:p14="http://schemas.microsoft.com/office/powerpoint/2010/main" val="2085518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000" dirty="0"/>
              <a:t>NLLC e a Lei de Processo Administrativo Federal – Lei 9.784/99</a:t>
            </a:r>
          </a:p>
        </p:txBody>
      </p:sp>
      <p:sp>
        <p:nvSpPr>
          <p:cNvPr id="3" name="Espaço Reservado para Conteúdo 2"/>
          <p:cNvSpPr>
            <a:spLocks noGrp="1"/>
          </p:cNvSpPr>
          <p:nvPr>
            <p:ph idx="1"/>
          </p:nvPr>
        </p:nvSpPr>
        <p:spPr>
          <a:xfrm>
            <a:off x="646112" y="1853248"/>
            <a:ext cx="10718574" cy="4395151"/>
          </a:xfrm>
        </p:spPr>
        <p:txBody>
          <a:bodyPr>
            <a:noAutofit/>
          </a:bodyPr>
          <a:lstStyle/>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CAPÍTULO II</a:t>
            </a:r>
            <a:br>
              <a:rPr lang="pt-BR" altLang="pt-BR" sz="1600" dirty="0">
                <a:cs typeface="Arial" panose="020B0604020202020204" pitchFamily="34" charset="0"/>
              </a:rPr>
            </a:br>
            <a:r>
              <a:rPr lang="pt-BR" altLang="pt-BR" sz="1600" dirty="0">
                <a:cs typeface="Arial" panose="020B0604020202020204" pitchFamily="34" charset="0"/>
              </a:rPr>
              <a:t>DOS DIREITOS DOS ADMINISTRADOS</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Art. 3</a:t>
            </a:r>
            <a:r>
              <a:rPr lang="pt-BR" altLang="pt-BR" sz="1600" u="sng" baseline="30000" dirty="0">
                <a:cs typeface="Arial" panose="020B0604020202020204" pitchFamily="34" charset="0"/>
              </a:rPr>
              <a:t>o</a:t>
            </a:r>
            <a:r>
              <a:rPr lang="pt-BR" altLang="pt-BR" sz="1600" dirty="0">
                <a:cs typeface="Arial" panose="020B0604020202020204" pitchFamily="34" charset="0"/>
              </a:rPr>
              <a:t> O administrado tem os seguintes direitos perante a Administração, sem prejuízo de outros que lhe sejam assegurados:</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I - ser tratado com respeito pelas autoridades e servidores, que deverão facilitar o exercício de seus direitos e o cumprimento de suas obrigações;</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II - ter ciência da tramitação dos processos administrativos em que tenha a condição de interessado, ter vista dos autos, obter cópias de documentos neles contidos e conhecer as decisões proferidas;</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III - formular alegações e apresentar documentos antes da decisão, os quais serão objeto de consideração pelo órgão competente;</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IV - fazer-se assistir, facultativamente, por advogado, salvo quando obrigatória a representação, por força de lei.</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CAPÍTULO III</a:t>
            </a:r>
            <a:br>
              <a:rPr lang="pt-BR" altLang="pt-BR" sz="1600" dirty="0">
                <a:cs typeface="Arial" panose="020B0604020202020204" pitchFamily="34" charset="0"/>
              </a:rPr>
            </a:br>
            <a:r>
              <a:rPr lang="pt-BR" altLang="pt-BR" sz="1600" dirty="0">
                <a:cs typeface="Arial" panose="020B0604020202020204" pitchFamily="34" charset="0"/>
              </a:rPr>
              <a:t>DOS DEVERES DO ADMINISTRADO</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Art. 4</a:t>
            </a:r>
            <a:r>
              <a:rPr lang="pt-BR" altLang="pt-BR" sz="1600" u="sng" baseline="30000" dirty="0">
                <a:cs typeface="Arial" panose="020B0604020202020204" pitchFamily="34" charset="0"/>
              </a:rPr>
              <a:t>o</a:t>
            </a:r>
            <a:r>
              <a:rPr lang="pt-BR" altLang="pt-BR" sz="1600" dirty="0">
                <a:cs typeface="Arial" panose="020B0604020202020204" pitchFamily="34" charset="0"/>
              </a:rPr>
              <a:t> São deveres do administrado perante a Administração, sem prejuízo de outros previstos em ato normativo:</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I - expor os fatos conforme a verdade;</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II - proceder com lealdade, urbanidade e boa-fé;</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III - não agir de modo temerário;</a:t>
            </a:r>
            <a:endParaRPr lang="pt-BR" altLang="pt-BR" sz="1600" dirty="0"/>
          </a:p>
          <a:p>
            <a:pPr marL="0" lvl="0" indent="0" defTabSz="914400" eaLnBrk="0" fontAlgn="base" hangingPunct="0">
              <a:spcBef>
                <a:spcPct val="0"/>
              </a:spcBef>
              <a:spcAft>
                <a:spcPct val="0"/>
              </a:spcAft>
              <a:buClrTx/>
              <a:buSzTx/>
              <a:buNone/>
            </a:pPr>
            <a:r>
              <a:rPr lang="pt-BR" altLang="pt-BR" sz="1600" dirty="0">
                <a:cs typeface="Arial" panose="020B0604020202020204" pitchFamily="34" charset="0"/>
              </a:rPr>
              <a:t>IV - prestar as informações que lhe forem solicitadas e colaborar para o esclarecimento dos fatos.</a:t>
            </a:r>
            <a:endParaRPr lang="pt-BR" altLang="pt-BR" sz="1600" dirty="0"/>
          </a:p>
        </p:txBody>
      </p:sp>
    </p:spTree>
    <p:extLst>
      <p:ext uri="{BB962C8B-B14F-4D97-AF65-F5344CB8AC3E}">
        <p14:creationId xmlns:p14="http://schemas.microsoft.com/office/powerpoint/2010/main" val="2253364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000" dirty="0" smtClean="0"/>
              <a:t>NLLC e </a:t>
            </a:r>
            <a:r>
              <a:rPr lang="pt-BR" sz="4000" dirty="0"/>
              <a:t>a Lei de Processo Administrativo Federal – Lei 9.784/99</a:t>
            </a:r>
          </a:p>
        </p:txBody>
      </p:sp>
      <p:sp>
        <p:nvSpPr>
          <p:cNvPr id="4" name="Rectangle 1"/>
          <p:cNvSpPr>
            <a:spLocks noGrp="1" noChangeArrowheads="1"/>
          </p:cNvSpPr>
          <p:nvPr>
            <p:ph idx="1"/>
          </p:nvPr>
        </p:nvSpPr>
        <p:spPr bwMode="auto">
          <a:xfrm>
            <a:off x="278780" y="1950056"/>
            <a:ext cx="11731083"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pt-BR" altLang="pt-BR" sz="1400" b="0" i="0" u="none" strike="noStrike" cap="none" normalizeH="0" baseline="0" dirty="0" smtClean="0">
                <a:ln>
                  <a:noFill/>
                </a:ln>
                <a:effectLst/>
                <a:cs typeface="Arial" panose="020B0604020202020204" pitchFamily="34" charset="0"/>
              </a:rPr>
              <a:t>CAPÍTULO V</a:t>
            </a:r>
            <a:br>
              <a:rPr kumimoji="0" lang="pt-BR" altLang="pt-BR" sz="1400" b="0" i="0" u="none" strike="noStrike" cap="none" normalizeH="0" baseline="0" dirty="0" smtClean="0">
                <a:ln>
                  <a:noFill/>
                </a:ln>
                <a:effectLst/>
                <a:cs typeface="Arial" panose="020B0604020202020204" pitchFamily="34" charset="0"/>
              </a:rPr>
            </a:br>
            <a:r>
              <a:rPr kumimoji="0" lang="pt-BR" altLang="pt-BR" sz="1400" b="0" i="0" u="none" strike="noStrike" cap="none" normalizeH="0" baseline="0" dirty="0" smtClean="0">
                <a:ln>
                  <a:noFill/>
                </a:ln>
                <a:effectLst/>
                <a:cs typeface="Arial" panose="020B0604020202020204" pitchFamily="34" charset="0"/>
              </a:rPr>
              <a:t>DOS INTERESSADOS</a:t>
            </a:r>
          </a:p>
          <a:p>
            <a:pPr marL="0" marR="0" lvl="0" indent="0" defTabSz="914400" rtl="0" eaLnBrk="0" fontAlgn="base" latinLnBrk="0" hangingPunct="0">
              <a:lnSpc>
                <a:spcPct val="100000"/>
              </a:lnSpc>
              <a:spcBef>
                <a:spcPct val="0"/>
              </a:spcBef>
              <a:spcAft>
                <a:spcPct val="0"/>
              </a:spcAft>
              <a:buClrTx/>
              <a:buSzTx/>
              <a:buFontTx/>
              <a:buNone/>
              <a:tabLst/>
            </a:pPr>
            <a:endParaRPr kumimoji="0" lang="pt-BR" altLang="pt-BR" sz="1400" b="0" i="0" u="none" strike="noStrike" cap="none" normalizeH="0" baseline="0" dirty="0" smtClean="0">
              <a:ln>
                <a:noFill/>
              </a:ln>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pt-BR" altLang="pt-BR" sz="1400" b="0" i="0" u="none" strike="noStrike" cap="none" normalizeH="0" baseline="0" dirty="0" smtClean="0">
                <a:ln>
                  <a:noFill/>
                </a:ln>
                <a:effectLst/>
                <a:cs typeface="Arial" panose="020B0604020202020204" pitchFamily="34" charset="0"/>
              </a:rPr>
              <a:t>CAPÍTULO VI</a:t>
            </a:r>
            <a:br>
              <a:rPr kumimoji="0" lang="pt-BR" altLang="pt-BR" sz="1400" b="0" i="0" u="none" strike="noStrike" cap="none" normalizeH="0" baseline="0" dirty="0" smtClean="0">
                <a:ln>
                  <a:noFill/>
                </a:ln>
                <a:effectLst/>
                <a:cs typeface="Arial" panose="020B0604020202020204" pitchFamily="34" charset="0"/>
              </a:rPr>
            </a:br>
            <a:r>
              <a:rPr kumimoji="0" lang="pt-BR" altLang="pt-BR" sz="1400" b="0" i="0" u="none" strike="noStrike" cap="none" normalizeH="0" baseline="0" dirty="0" smtClean="0">
                <a:ln>
                  <a:noFill/>
                </a:ln>
                <a:effectLst/>
                <a:cs typeface="Arial" panose="020B0604020202020204" pitchFamily="34" charset="0"/>
              </a:rPr>
              <a:t>DA COMPETÊNCIA</a:t>
            </a:r>
          </a:p>
          <a:p>
            <a:pPr marL="0" marR="0" lvl="0" indent="0" defTabSz="914400" rtl="0" eaLnBrk="0" fontAlgn="base" latinLnBrk="0" hangingPunct="0">
              <a:lnSpc>
                <a:spcPct val="100000"/>
              </a:lnSpc>
              <a:spcBef>
                <a:spcPct val="0"/>
              </a:spcBef>
              <a:spcAft>
                <a:spcPct val="0"/>
              </a:spcAft>
              <a:buClrTx/>
              <a:buSzTx/>
              <a:buFontTx/>
              <a:buNone/>
              <a:tabLst/>
            </a:pPr>
            <a:endParaRPr kumimoji="0" lang="pt-BR" altLang="pt-BR" sz="1400" b="0" i="0" u="none" strike="noStrike" cap="none" normalizeH="0" baseline="0" dirty="0" smtClean="0">
              <a:ln>
                <a:noFill/>
              </a:ln>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pt-BR" altLang="pt-BR" sz="1400" b="0" i="0" u="none" strike="noStrike" cap="none" normalizeH="0" baseline="0" dirty="0" smtClean="0">
                <a:ln>
                  <a:noFill/>
                </a:ln>
                <a:effectLst/>
                <a:cs typeface="Arial" panose="020B0604020202020204" pitchFamily="34" charset="0"/>
              </a:rPr>
              <a:t>CAPÍTULO VII</a:t>
            </a:r>
            <a:br>
              <a:rPr kumimoji="0" lang="pt-BR" altLang="pt-BR" sz="1400" b="0" i="0" u="none" strike="noStrike" cap="none" normalizeH="0" baseline="0" dirty="0" smtClean="0">
                <a:ln>
                  <a:noFill/>
                </a:ln>
                <a:effectLst/>
                <a:cs typeface="Arial" panose="020B0604020202020204" pitchFamily="34" charset="0"/>
              </a:rPr>
            </a:br>
            <a:r>
              <a:rPr kumimoji="0" lang="pt-BR" altLang="pt-BR" sz="1400" b="0" i="0" u="none" strike="noStrike" cap="none" normalizeH="0" baseline="0" dirty="0" smtClean="0">
                <a:ln>
                  <a:noFill/>
                </a:ln>
                <a:effectLst/>
                <a:cs typeface="Arial" panose="020B0604020202020204" pitchFamily="34" charset="0"/>
              </a:rPr>
              <a:t>DOS IMPEDIMENTOS E DA SUSPEIÇÃO</a:t>
            </a:r>
          </a:p>
          <a:p>
            <a:pPr marL="0" marR="0" lvl="0" indent="0" defTabSz="914400" rtl="0" eaLnBrk="0" fontAlgn="base" latinLnBrk="0" hangingPunct="0">
              <a:lnSpc>
                <a:spcPct val="100000"/>
              </a:lnSpc>
              <a:spcBef>
                <a:spcPct val="0"/>
              </a:spcBef>
              <a:spcAft>
                <a:spcPct val="0"/>
              </a:spcAft>
              <a:buClrTx/>
              <a:buSzTx/>
              <a:buFontTx/>
              <a:buNone/>
              <a:tabLst/>
            </a:pPr>
            <a:endParaRPr kumimoji="0" lang="pt-BR" altLang="pt-BR" sz="1400" b="0" i="0" u="none" strike="noStrike" cap="none" normalizeH="0" baseline="0" dirty="0" smtClean="0">
              <a:ln>
                <a:noFill/>
              </a:ln>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pt-BR" altLang="pt-BR" sz="1400" b="0" i="0" u="none" strike="noStrike" cap="none" normalizeH="0" baseline="0" dirty="0" smtClean="0">
                <a:ln>
                  <a:noFill/>
                </a:ln>
                <a:effectLst/>
                <a:cs typeface="Arial" panose="020B0604020202020204" pitchFamily="34" charset="0"/>
              </a:rPr>
              <a:t>CAPÍTULO VIII</a:t>
            </a:r>
            <a:br>
              <a:rPr kumimoji="0" lang="pt-BR" altLang="pt-BR" sz="1400" b="0" i="0" u="none" strike="noStrike" cap="none" normalizeH="0" baseline="0" dirty="0" smtClean="0">
                <a:ln>
                  <a:noFill/>
                </a:ln>
                <a:effectLst/>
                <a:cs typeface="Arial" panose="020B0604020202020204" pitchFamily="34" charset="0"/>
              </a:rPr>
            </a:br>
            <a:r>
              <a:rPr kumimoji="0" lang="pt-BR" altLang="pt-BR" sz="1400" b="0" i="0" u="none" strike="noStrike" cap="none" normalizeH="0" baseline="0" dirty="0" smtClean="0">
                <a:ln>
                  <a:noFill/>
                </a:ln>
                <a:effectLst/>
                <a:cs typeface="Arial" panose="020B0604020202020204" pitchFamily="34" charset="0"/>
              </a:rPr>
              <a:t>DA FORMA, TEMPO E LUGAR DOS ATOS DO PROCESSO</a:t>
            </a:r>
          </a:p>
          <a:p>
            <a:pPr marL="0" marR="0" lvl="0" indent="0" defTabSz="914400" rtl="0" eaLnBrk="0" fontAlgn="base" latinLnBrk="0" hangingPunct="0">
              <a:lnSpc>
                <a:spcPct val="100000"/>
              </a:lnSpc>
              <a:spcBef>
                <a:spcPct val="0"/>
              </a:spcBef>
              <a:spcAft>
                <a:spcPct val="0"/>
              </a:spcAft>
              <a:buClrTx/>
              <a:buSzTx/>
              <a:buFontTx/>
              <a:buNone/>
              <a:tabLst/>
            </a:pPr>
            <a:endParaRPr kumimoji="0" lang="pt-BR" altLang="pt-BR" sz="1400" b="0" i="0" u="none" strike="noStrike" cap="none" normalizeH="0" baseline="0" dirty="0" smtClean="0">
              <a:ln>
                <a:noFill/>
              </a:ln>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pt-BR" altLang="pt-BR" sz="1400" b="0" i="0" u="none" strike="noStrike" cap="none" normalizeH="0" baseline="0" dirty="0" smtClean="0">
                <a:ln>
                  <a:noFill/>
                </a:ln>
                <a:effectLst/>
                <a:cs typeface="Arial" panose="020B0604020202020204" pitchFamily="34" charset="0"/>
              </a:rPr>
              <a:t>CAPÍTULO IX</a:t>
            </a:r>
            <a:br>
              <a:rPr kumimoji="0" lang="pt-BR" altLang="pt-BR" sz="1400" b="0" i="0" u="none" strike="noStrike" cap="none" normalizeH="0" baseline="0" dirty="0" smtClean="0">
                <a:ln>
                  <a:noFill/>
                </a:ln>
                <a:effectLst/>
                <a:cs typeface="Arial" panose="020B0604020202020204" pitchFamily="34" charset="0"/>
              </a:rPr>
            </a:br>
            <a:r>
              <a:rPr kumimoji="0" lang="pt-BR" altLang="pt-BR" sz="1400" b="0" i="0" u="none" strike="noStrike" cap="none" normalizeH="0" baseline="0" dirty="0" smtClean="0">
                <a:ln>
                  <a:noFill/>
                </a:ln>
                <a:effectLst/>
                <a:cs typeface="Arial" panose="020B0604020202020204" pitchFamily="34" charset="0"/>
              </a:rPr>
              <a:t>DA COMUNICAÇÃO DOS ATOS</a:t>
            </a:r>
          </a:p>
          <a:p>
            <a:pPr marL="0" marR="0" lvl="0" indent="0" defTabSz="914400" rtl="0" eaLnBrk="0" fontAlgn="base" latinLnBrk="0" hangingPunct="0">
              <a:lnSpc>
                <a:spcPct val="100000"/>
              </a:lnSpc>
              <a:spcBef>
                <a:spcPct val="0"/>
              </a:spcBef>
              <a:spcAft>
                <a:spcPct val="0"/>
              </a:spcAft>
              <a:buClrTx/>
              <a:buSzTx/>
              <a:buFontTx/>
              <a:buNone/>
              <a:tabLst/>
            </a:pPr>
            <a:endParaRPr kumimoji="0" lang="pt-BR" altLang="pt-BR" sz="1400" b="0" i="0" u="none" strike="noStrike" cap="none" normalizeH="0" baseline="0" dirty="0" smtClean="0">
              <a:ln>
                <a:noFill/>
              </a:ln>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pt-BR" altLang="pt-BR" sz="1400" b="0" i="0" u="none" strike="noStrike" cap="none" normalizeH="0" baseline="0" dirty="0" smtClean="0">
                <a:ln>
                  <a:noFill/>
                </a:ln>
                <a:effectLst/>
                <a:cs typeface="Arial" panose="020B0604020202020204" pitchFamily="34" charset="0"/>
              </a:rPr>
              <a:t>CAPÍTULO X</a:t>
            </a:r>
            <a:br>
              <a:rPr kumimoji="0" lang="pt-BR" altLang="pt-BR" sz="1400" b="0" i="0" u="none" strike="noStrike" cap="none" normalizeH="0" baseline="0" dirty="0" smtClean="0">
                <a:ln>
                  <a:noFill/>
                </a:ln>
                <a:effectLst/>
                <a:cs typeface="Arial" panose="020B0604020202020204" pitchFamily="34" charset="0"/>
              </a:rPr>
            </a:br>
            <a:r>
              <a:rPr kumimoji="0" lang="pt-BR" altLang="pt-BR" sz="1400" b="0" i="0" u="none" strike="noStrike" cap="none" normalizeH="0" baseline="0" dirty="0" smtClean="0">
                <a:ln>
                  <a:noFill/>
                </a:ln>
                <a:effectLst/>
                <a:cs typeface="Arial" panose="020B0604020202020204" pitchFamily="34" charset="0"/>
              </a:rPr>
              <a:t>DA INSTRUÇÃO</a:t>
            </a:r>
          </a:p>
          <a:p>
            <a:pPr marL="0" marR="0" lvl="0" indent="0" defTabSz="914400" rtl="0" eaLnBrk="0" fontAlgn="base" latinLnBrk="0" hangingPunct="0">
              <a:lnSpc>
                <a:spcPct val="100000"/>
              </a:lnSpc>
              <a:spcBef>
                <a:spcPct val="0"/>
              </a:spcBef>
              <a:spcAft>
                <a:spcPct val="0"/>
              </a:spcAft>
              <a:buClrTx/>
              <a:buSzTx/>
              <a:buFontTx/>
              <a:buNone/>
              <a:tabLst/>
            </a:pPr>
            <a:endParaRPr kumimoji="0" lang="pt-BR" altLang="pt-BR" sz="1400" b="0" i="0" u="none" strike="noStrike" cap="none" normalizeH="0" baseline="0" dirty="0" smtClean="0">
              <a:ln>
                <a:noFill/>
              </a:ln>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pt-BR" altLang="pt-BR" sz="1400" b="0" i="0" u="none" strike="noStrike" cap="none" normalizeH="0" baseline="0" dirty="0" smtClean="0">
                <a:ln>
                  <a:noFill/>
                </a:ln>
                <a:effectLst/>
                <a:cs typeface="Arial" panose="020B0604020202020204" pitchFamily="34" charset="0"/>
              </a:rPr>
              <a:t>CAPÍTULO XI</a:t>
            </a:r>
            <a:br>
              <a:rPr kumimoji="0" lang="pt-BR" altLang="pt-BR" sz="1400" b="0" i="0" u="none" strike="noStrike" cap="none" normalizeH="0" baseline="0" dirty="0" smtClean="0">
                <a:ln>
                  <a:noFill/>
                </a:ln>
                <a:effectLst/>
                <a:cs typeface="Arial" panose="020B0604020202020204" pitchFamily="34" charset="0"/>
              </a:rPr>
            </a:br>
            <a:r>
              <a:rPr kumimoji="0" lang="pt-BR" altLang="pt-BR" sz="1400" b="0" i="0" u="none" strike="noStrike" cap="none" normalizeH="0" baseline="0" dirty="0" smtClean="0">
                <a:ln>
                  <a:noFill/>
                </a:ln>
                <a:effectLst/>
                <a:cs typeface="Arial" panose="020B0604020202020204" pitchFamily="34" charset="0"/>
              </a:rPr>
              <a:t>DO DEVER DE DECIDIR</a:t>
            </a:r>
            <a:endParaRPr kumimoji="0" lang="pt-BR" altLang="pt-BR" sz="1400" b="0" i="0" u="none" strike="noStrike" cap="none" normalizeH="0" baseline="0" dirty="0" smtClean="0">
              <a:ln>
                <a:noFill/>
              </a:ln>
              <a:effectLst/>
            </a:endParaRPr>
          </a:p>
        </p:txBody>
      </p:sp>
    </p:spTree>
    <p:extLst>
      <p:ext uri="{BB962C8B-B14F-4D97-AF65-F5344CB8AC3E}">
        <p14:creationId xmlns:p14="http://schemas.microsoft.com/office/powerpoint/2010/main" val="1329949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000" dirty="0" smtClean="0"/>
              <a:t>NLLC e </a:t>
            </a:r>
            <a:r>
              <a:rPr lang="pt-BR" sz="4000" dirty="0"/>
              <a:t>a Lei de Processo Administrativo Federal – Lei 9.784/99</a:t>
            </a:r>
          </a:p>
        </p:txBody>
      </p:sp>
      <p:sp>
        <p:nvSpPr>
          <p:cNvPr id="3" name="Espaço Reservado para Conteúdo 2"/>
          <p:cNvSpPr>
            <a:spLocks noGrp="1"/>
          </p:cNvSpPr>
          <p:nvPr>
            <p:ph idx="1"/>
          </p:nvPr>
        </p:nvSpPr>
        <p:spPr>
          <a:xfrm>
            <a:off x="1103312" y="2052918"/>
            <a:ext cx="10116231" cy="4195481"/>
          </a:xfrm>
        </p:spPr>
        <p:txBody>
          <a:bodyPr>
            <a:noAutofit/>
          </a:bodyPr>
          <a:lstStyle/>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CAPÍTULO XII</a:t>
            </a:r>
            <a:br>
              <a:rPr lang="pt-BR" altLang="pt-BR" sz="1800" dirty="0">
                <a:cs typeface="Arial" panose="020B0604020202020204" pitchFamily="34" charset="0"/>
              </a:rPr>
            </a:br>
            <a:r>
              <a:rPr lang="pt-BR" altLang="pt-BR" sz="1800" dirty="0">
                <a:cs typeface="Arial" panose="020B0604020202020204" pitchFamily="34" charset="0"/>
              </a:rPr>
              <a:t>DA MOTIVAÇÃO</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Art. 50. Os atos administrativos deverão ser motivados, com indicação dos fatos e dos fundamentos jurídicos, quando:</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I - neguem, limitem ou afetem direitos ou interesses;</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II - imponham ou agravem deveres, encargos ou sanções;</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III - decidam processos administrativos de concurso ou seleção pública;</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IV - dispensem ou declarem a inexigibilidade de processo licitatório;</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V - decidam recursos administrativos;</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VI - decorram de reexame de ofício;</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VII - deixem de aplicar jurisprudência firmada sobre a questão ou discrepem de pareceres, laudos, propostas e relatórios oficiais;</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VIII - importem anulação, revogação, suspensão ou convalidação de ato administrativo.</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 1</a:t>
            </a:r>
            <a:r>
              <a:rPr lang="pt-BR" altLang="pt-BR" sz="1800" u="sng" baseline="30000" dirty="0">
                <a:cs typeface="Arial" panose="020B0604020202020204" pitchFamily="34" charset="0"/>
              </a:rPr>
              <a:t>o</a:t>
            </a:r>
            <a:r>
              <a:rPr lang="pt-BR" altLang="pt-BR" sz="1800" dirty="0">
                <a:cs typeface="Arial" panose="020B0604020202020204" pitchFamily="34" charset="0"/>
              </a:rPr>
              <a:t> A motivação deve ser explícita, clara e congruente, podendo consistir em declaração de concordância com fundamentos de anteriores pareceres, informações, decisões ou propostas, que, neste caso, serão parte integrante do ato.</a:t>
            </a:r>
            <a:endParaRPr lang="pt-BR" altLang="pt-BR" sz="1800" dirty="0"/>
          </a:p>
        </p:txBody>
      </p:sp>
    </p:spTree>
    <p:extLst>
      <p:ext uri="{BB962C8B-B14F-4D97-AF65-F5344CB8AC3E}">
        <p14:creationId xmlns:p14="http://schemas.microsoft.com/office/powerpoint/2010/main" val="39944303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000" dirty="0" smtClean="0"/>
              <a:t>NLLC e </a:t>
            </a:r>
            <a:r>
              <a:rPr lang="pt-BR" sz="4000" dirty="0"/>
              <a:t>a Lei de Processo Administrativo Federal – Lei 9.784/99</a:t>
            </a:r>
          </a:p>
        </p:txBody>
      </p:sp>
      <p:sp>
        <p:nvSpPr>
          <p:cNvPr id="3" name="Espaço Reservado para Conteúdo 2"/>
          <p:cNvSpPr>
            <a:spLocks noGrp="1"/>
          </p:cNvSpPr>
          <p:nvPr>
            <p:ph idx="1"/>
          </p:nvPr>
        </p:nvSpPr>
        <p:spPr>
          <a:xfrm>
            <a:off x="535259" y="1853248"/>
            <a:ext cx="10989083" cy="4395151"/>
          </a:xfrm>
        </p:spPr>
        <p:txBody>
          <a:bodyPr>
            <a:noAutofit/>
          </a:bodyPr>
          <a:lstStyle/>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CAPÍTULO XIV</a:t>
            </a:r>
            <a:br>
              <a:rPr lang="pt-BR" altLang="pt-BR" sz="1800" dirty="0">
                <a:cs typeface="Arial" panose="020B0604020202020204" pitchFamily="34" charset="0"/>
              </a:rPr>
            </a:br>
            <a:r>
              <a:rPr lang="pt-BR" altLang="pt-BR" sz="1800" dirty="0">
                <a:cs typeface="Arial" panose="020B0604020202020204" pitchFamily="34" charset="0"/>
              </a:rPr>
              <a:t>DA ANULAÇÃO, REVOGAÇÃO E CONVALIDAÇÃO</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Art. 53. A Administração deve anular seus próprios atos, quando eivados de vício de legalidade, e pode revogá-los por motivo de conveniência ou oportunidade, respeitados os direitos adquiridos.</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Art. 54. O direito da Administração de anular os atos administrativos de que decorram efeitos favoráveis para os destinatários decai em cinco anos, contados da data em que foram praticados, salvo comprovada má-fé.</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 1</a:t>
            </a:r>
            <a:r>
              <a:rPr lang="pt-BR" altLang="pt-BR" sz="1800" u="sng" baseline="30000" dirty="0">
                <a:cs typeface="Arial" panose="020B0604020202020204" pitchFamily="34" charset="0"/>
              </a:rPr>
              <a:t>o</a:t>
            </a:r>
            <a:r>
              <a:rPr lang="pt-BR" altLang="pt-BR" sz="1800" dirty="0">
                <a:cs typeface="Arial" panose="020B0604020202020204" pitchFamily="34" charset="0"/>
              </a:rPr>
              <a:t> No caso de efeitos patrimoniais contínuos, o prazo de decadência contar-se-á da percepção do primeiro pagamento.</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 2</a:t>
            </a:r>
            <a:r>
              <a:rPr lang="pt-BR" altLang="pt-BR" sz="1800" u="sng" baseline="30000" dirty="0">
                <a:cs typeface="Arial" panose="020B0604020202020204" pitchFamily="34" charset="0"/>
              </a:rPr>
              <a:t>o</a:t>
            </a:r>
            <a:r>
              <a:rPr lang="pt-BR" altLang="pt-BR" sz="1800" dirty="0">
                <a:cs typeface="Arial" panose="020B0604020202020204" pitchFamily="34" charset="0"/>
              </a:rPr>
              <a:t> Considera-se exercício do direito de anular qualquer medida de autoridade administrativa que importe impugnação à     validade do ato.</a:t>
            </a:r>
            <a:endParaRPr lang="pt-BR" altLang="pt-BR" sz="1800" dirty="0"/>
          </a:p>
          <a:p>
            <a:pPr marL="0" lvl="0" indent="0" defTabSz="914400" eaLnBrk="0" fontAlgn="base" hangingPunct="0">
              <a:spcBef>
                <a:spcPct val="0"/>
              </a:spcBef>
              <a:spcAft>
                <a:spcPct val="0"/>
              </a:spcAft>
              <a:buClrTx/>
              <a:buSzTx/>
              <a:buNone/>
            </a:pPr>
            <a:r>
              <a:rPr lang="pt-BR" altLang="pt-BR" sz="1800" dirty="0">
                <a:cs typeface="Arial" panose="020B0604020202020204" pitchFamily="34" charset="0"/>
              </a:rPr>
              <a:t>Art. 55. Em decisão na qual se evidencie não acarretarem lesão ao interesse público nem prejuízo a terceiros, os atos que apresentarem defeitos sanáveis poderão ser convalidados pela própria Administração</a:t>
            </a:r>
            <a:r>
              <a:rPr lang="pt-BR" altLang="pt-BR" sz="1800" dirty="0" smtClean="0">
                <a:cs typeface="Arial" panose="020B0604020202020204" pitchFamily="34" charset="0"/>
              </a:rPr>
              <a:t>.</a:t>
            </a:r>
            <a:endParaRPr lang="pt-BR" altLang="pt-BR" sz="1800" dirty="0"/>
          </a:p>
        </p:txBody>
      </p:sp>
    </p:spTree>
    <p:extLst>
      <p:ext uri="{BB962C8B-B14F-4D97-AF65-F5344CB8AC3E}">
        <p14:creationId xmlns:p14="http://schemas.microsoft.com/office/powerpoint/2010/main" val="18611765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LICITAÇÃO</a:t>
            </a:r>
            <a:br>
              <a:rPr lang="pt-BR" dirty="0" smtClean="0"/>
            </a:br>
            <a:r>
              <a:rPr lang="pt-BR" dirty="0" smtClean="0"/>
              <a:t>CONCEITO E FINALIDADE</a:t>
            </a:r>
            <a:endParaRPr lang="pt-BR" dirty="0"/>
          </a:p>
        </p:txBody>
      </p:sp>
      <p:sp>
        <p:nvSpPr>
          <p:cNvPr id="3" name="Espaço Reservado para Conteúdo 2"/>
          <p:cNvSpPr>
            <a:spLocks noGrp="1"/>
          </p:cNvSpPr>
          <p:nvPr>
            <p:ph idx="1"/>
          </p:nvPr>
        </p:nvSpPr>
        <p:spPr>
          <a:xfrm>
            <a:off x="1103312" y="2052918"/>
            <a:ext cx="10130745" cy="4195481"/>
          </a:xfrm>
        </p:spPr>
        <p:txBody>
          <a:bodyPr>
            <a:normAutofit/>
          </a:bodyPr>
          <a:lstStyle/>
          <a:p>
            <a:r>
              <a:rPr lang="pt-BR" sz="2400" dirty="0" smtClean="0"/>
              <a:t>Procedimento administrativo</a:t>
            </a:r>
          </a:p>
          <a:p>
            <a:r>
              <a:rPr lang="pt-BR" sz="2400" dirty="0" smtClean="0"/>
              <a:t>Seleção da melhor proposta</a:t>
            </a:r>
          </a:p>
          <a:p>
            <a:r>
              <a:rPr lang="pt-BR" sz="2400" dirty="0" smtClean="0"/>
              <a:t>Competição isonômica entre os que preenchem atributos e aptidões necessários ao bom cumprimento das obrigações que se propõem assumir</a:t>
            </a:r>
          </a:p>
          <a:p>
            <a:r>
              <a:rPr lang="pt-BR" sz="2400" dirty="0" smtClean="0"/>
              <a:t>STF, ADI 3.070 - Finalidade (duplo objetivo): viabilizar melhor contratação possível para o Poder Público e assegurar aos administrados a oportunidade de concorrerem em igualdade de condições à contratação com poder público (isonomia e impessoalidade)</a:t>
            </a:r>
          </a:p>
          <a:p>
            <a:pPr marL="0" indent="0">
              <a:buNone/>
            </a:pPr>
            <a:endParaRPr lang="pt-BR" dirty="0" smtClean="0"/>
          </a:p>
          <a:p>
            <a:endParaRPr lang="pt-BR" dirty="0" smtClean="0"/>
          </a:p>
          <a:p>
            <a:endParaRPr lang="pt-BR" dirty="0" smtClean="0"/>
          </a:p>
          <a:p>
            <a:endParaRPr lang="pt-BR" dirty="0"/>
          </a:p>
        </p:txBody>
      </p:sp>
    </p:spTree>
    <p:extLst>
      <p:ext uri="{BB962C8B-B14F-4D97-AF65-F5344CB8AC3E}">
        <p14:creationId xmlns:p14="http://schemas.microsoft.com/office/powerpoint/2010/main" val="8693824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5130" y="249518"/>
            <a:ext cx="9404723" cy="1013225"/>
          </a:xfrm>
        </p:spPr>
        <p:txBody>
          <a:bodyPr/>
          <a:lstStyle/>
          <a:p>
            <a:r>
              <a:rPr lang="pt-BR" dirty="0" smtClean="0"/>
              <a:t>LICITAÇÃO </a:t>
            </a:r>
            <a:br>
              <a:rPr lang="pt-BR" dirty="0" smtClean="0"/>
            </a:br>
            <a:r>
              <a:rPr lang="pt-BR" dirty="0" smtClean="0"/>
              <a:t>OBJETIVOS</a:t>
            </a:r>
            <a:endParaRPr lang="pt-BR" dirty="0"/>
          </a:p>
        </p:txBody>
      </p:sp>
      <p:sp>
        <p:nvSpPr>
          <p:cNvPr id="3" name="Espaço Reservado para Conteúdo 2"/>
          <p:cNvSpPr>
            <a:spLocks noGrp="1"/>
          </p:cNvSpPr>
          <p:nvPr>
            <p:ph idx="1"/>
          </p:nvPr>
        </p:nvSpPr>
        <p:spPr>
          <a:xfrm>
            <a:off x="874220" y="1748118"/>
            <a:ext cx="10417894" cy="4195481"/>
          </a:xfrm>
        </p:spPr>
        <p:txBody>
          <a:bodyPr>
            <a:noAutofit/>
          </a:bodyPr>
          <a:lstStyle/>
          <a:p>
            <a:r>
              <a:rPr lang="pt-BR" dirty="0"/>
              <a:t>Artigo 11 da Lei 14.133/2021 (</a:t>
            </a:r>
            <a:r>
              <a:rPr lang="pt-BR" dirty="0" err="1" smtClean="0"/>
              <a:t>vantajosidade</a:t>
            </a:r>
            <a:r>
              <a:rPr lang="pt-BR" dirty="0" smtClean="0"/>
              <a:t>/resultado, </a:t>
            </a:r>
            <a:r>
              <a:rPr lang="pt-BR" dirty="0"/>
              <a:t>isonomia, economicidade, desenvolvimento nacional e sustentável</a:t>
            </a:r>
            <a:r>
              <a:rPr lang="pt-BR" dirty="0" smtClean="0"/>
              <a:t>)</a:t>
            </a:r>
            <a:endParaRPr lang="pt-BR" dirty="0"/>
          </a:p>
          <a:p>
            <a:r>
              <a:rPr lang="pt-BR" dirty="0" err="1" smtClean="0"/>
              <a:t>Vantajosidade</a:t>
            </a:r>
            <a:r>
              <a:rPr lang="pt-BR" dirty="0" smtClean="0"/>
              <a:t> x Resultados</a:t>
            </a:r>
          </a:p>
          <a:p>
            <a:r>
              <a:rPr lang="pt-BR" dirty="0" smtClean="0"/>
              <a:t>Interesse Público: </a:t>
            </a:r>
          </a:p>
          <a:p>
            <a:pPr marL="1174750" indent="-457200">
              <a:buAutoNum type="arabicPeriod"/>
            </a:pPr>
            <a:r>
              <a:rPr lang="pt-BR" dirty="0" smtClean="0"/>
              <a:t>Interesse da Administração (necessidades diretas e imediatas da Administração); </a:t>
            </a:r>
          </a:p>
          <a:p>
            <a:pPr marL="1174750" indent="-457200">
              <a:buAutoNum type="arabicPeriod"/>
            </a:pPr>
            <a:r>
              <a:rPr lang="pt-BR" dirty="0" smtClean="0"/>
              <a:t>Interesse Social (objetivos indiretos e mediatos): podendo prevalecer sobre o interesse administrativo, financeiro e técnico, como critério de avaliação (função social/progresso social)</a:t>
            </a:r>
          </a:p>
          <a:p>
            <a:pPr marL="0" indent="0"/>
            <a:r>
              <a:rPr lang="pt-BR" dirty="0"/>
              <a:t> </a:t>
            </a:r>
            <a:r>
              <a:rPr lang="pt-BR" dirty="0" smtClean="0"/>
              <a:t>Combate à corrupção</a:t>
            </a:r>
          </a:p>
          <a:p>
            <a:pPr marL="0" indent="0"/>
            <a:r>
              <a:rPr lang="pt-BR" dirty="0" smtClean="0"/>
              <a:t> Evitar desperdício de recursos públicos</a:t>
            </a:r>
          </a:p>
          <a:p>
            <a:pPr marL="0" indent="0"/>
            <a:r>
              <a:rPr lang="pt-BR" dirty="0"/>
              <a:t> </a:t>
            </a:r>
            <a:r>
              <a:rPr lang="pt-BR" dirty="0" smtClean="0"/>
              <a:t>Evitar </a:t>
            </a:r>
            <a:r>
              <a:rPr lang="pt-BR" dirty="0" err="1" smtClean="0"/>
              <a:t>sobrepreço</a:t>
            </a:r>
            <a:r>
              <a:rPr lang="pt-BR" dirty="0" smtClean="0"/>
              <a:t> e superfaturamento</a:t>
            </a:r>
          </a:p>
        </p:txBody>
      </p:sp>
    </p:spTree>
    <p:extLst>
      <p:ext uri="{BB962C8B-B14F-4D97-AF65-F5344CB8AC3E}">
        <p14:creationId xmlns:p14="http://schemas.microsoft.com/office/powerpoint/2010/main" val="19415664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LICITAÇÃO</a:t>
            </a:r>
            <a:br>
              <a:rPr lang="pt-BR" dirty="0" smtClean="0"/>
            </a:br>
            <a:r>
              <a:rPr lang="pt-BR" dirty="0" smtClean="0"/>
              <a:t>MODELO GERENCIAL</a:t>
            </a:r>
            <a:endParaRPr lang="pt-BR" dirty="0"/>
          </a:p>
        </p:txBody>
      </p:sp>
      <p:sp>
        <p:nvSpPr>
          <p:cNvPr id="3" name="Espaço Reservado para Conteúdo 2"/>
          <p:cNvSpPr>
            <a:spLocks noGrp="1"/>
          </p:cNvSpPr>
          <p:nvPr>
            <p:ph idx="1"/>
          </p:nvPr>
        </p:nvSpPr>
        <p:spPr>
          <a:xfrm>
            <a:off x="646111" y="1853248"/>
            <a:ext cx="11088688" cy="4805082"/>
          </a:xfrm>
        </p:spPr>
        <p:txBody>
          <a:bodyPr>
            <a:noAutofit/>
          </a:bodyPr>
          <a:lstStyle/>
          <a:p>
            <a:pPr marL="0" indent="0">
              <a:buNone/>
            </a:pPr>
            <a:r>
              <a:rPr lang="pt-BR" sz="1800" dirty="0"/>
              <a:t>Art. 11.</a:t>
            </a:r>
            <a:r>
              <a:rPr lang="pt-BR" sz="1800" b="1" dirty="0"/>
              <a:t> </a:t>
            </a:r>
            <a:r>
              <a:rPr lang="pt-BR" sz="1800" dirty="0"/>
              <a:t>O processo licitatório tem por objetivos:</a:t>
            </a:r>
          </a:p>
          <a:p>
            <a:r>
              <a:rPr lang="pt-BR" sz="1800" dirty="0"/>
              <a:t>I - assegurar a seleção da proposta apta a gerar o resultado de contratação mais vantajoso para a Administração Pública, inclusive no que se refere ao ciclo de vida do objeto;</a:t>
            </a:r>
          </a:p>
          <a:p>
            <a:r>
              <a:rPr lang="pt-BR" sz="1800" dirty="0"/>
              <a:t>II - assegurar tratamento isonômico entre os licitantes, bem como a justa competição;</a:t>
            </a:r>
          </a:p>
          <a:p>
            <a:r>
              <a:rPr lang="pt-BR" sz="1800" dirty="0"/>
              <a:t>III - evitar contratações com </a:t>
            </a:r>
            <a:r>
              <a:rPr lang="pt-BR" sz="1800" dirty="0" err="1"/>
              <a:t>sobrepreço</a:t>
            </a:r>
            <a:r>
              <a:rPr lang="pt-BR" sz="1800" dirty="0"/>
              <a:t> ou com preços manifestamente inexequíveis e superfaturamento na execução dos contratos;</a:t>
            </a:r>
          </a:p>
          <a:p>
            <a:r>
              <a:rPr lang="pt-BR" sz="1800" dirty="0"/>
              <a:t>IV - incentivar a inovação e o desenvolvimento nacional sustentável.</a:t>
            </a:r>
          </a:p>
          <a:p>
            <a:pPr algn="just"/>
            <a:r>
              <a:rPr lang="pt-BR" sz="1800" dirty="0" smtClean="0"/>
              <a:t>Parágrafo </a:t>
            </a:r>
            <a:r>
              <a:rPr lang="pt-BR" sz="1800" dirty="0"/>
              <a:t>único. A alta administração do órgão ou entidade é responsável pela governança das contratações e deve implementar processos e estruturas, inclusive de gestão de riscos e controles internos, para avaliar, direcionar e monitorar os processos licitatórios e os respectivos contratos, com o intuito de alcançar os objetivos estabelecidos no </a:t>
            </a:r>
            <a:r>
              <a:rPr lang="pt-BR" sz="1800" b="1" dirty="0"/>
              <a:t>caput</a:t>
            </a:r>
            <a:r>
              <a:rPr lang="pt-BR" sz="1800" dirty="0"/>
              <a:t> deste artigo, promover um ambiente íntegro e confiável, assegurar o alinhamento das contratações ao planejamento estratégico e às leis orçamentárias e promover eficiência, efetividade e eficácia em suas contratações.</a:t>
            </a:r>
          </a:p>
          <a:p>
            <a:pPr marL="0" indent="0">
              <a:buNone/>
            </a:pPr>
            <a:r>
              <a:rPr lang="pt-BR" sz="1400" dirty="0"/>
              <a:t/>
            </a:r>
            <a:br>
              <a:rPr lang="pt-BR" sz="1400" dirty="0"/>
            </a:br>
            <a:endParaRPr lang="pt-BR" sz="1400" dirty="0"/>
          </a:p>
        </p:txBody>
      </p:sp>
    </p:spTree>
    <p:extLst>
      <p:ext uri="{BB962C8B-B14F-4D97-AF65-F5344CB8AC3E}">
        <p14:creationId xmlns:p14="http://schemas.microsoft.com/office/powerpoint/2010/main" val="12196735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INCIDÊNCIA DA LEI 14.133/2021</a:t>
            </a:r>
            <a:endParaRPr lang="pt-BR" dirty="0"/>
          </a:p>
        </p:txBody>
      </p:sp>
      <p:sp>
        <p:nvSpPr>
          <p:cNvPr id="3" name="Espaço Reservado para Conteúdo 2"/>
          <p:cNvSpPr>
            <a:spLocks noGrp="1"/>
          </p:cNvSpPr>
          <p:nvPr>
            <p:ph idx="1"/>
          </p:nvPr>
        </p:nvSpPr>
        <p:spPr>
          <a:xfrm>
            <a:off x="1104293" y="1152983"/>
            <a:ext cx="8946541" cy="5231756"/>
          </a:xfrm>
        </p:spPr>
        <p:txBody>
          <a:bodyPr>
            <a:noAutofit/>
          </a:bodyPr>
          <a:lstStyle/>
          <a:p>
            <a:pPr fontAlgn="ctr"/>
            <a:endParaRPr lang="pt-BR" sz="1800" dirty="0" smtClean="0"/>
          </a:p>
          <a:p>
            <a:pPr fontAlgn="ctr"/>
            <a:r>
              <a:rPr lang="pt-BR" sz="1800" dirty="0" smtClean="0"/>
              <a:t>Alienação </a:t>
            </a:r>
            <a:r>
              <a:rPr lang="pt-BR" sz="1800" dirty="0"/>
              <a:t>e concessão de direito real de uso de bens;</a:t>
            </a:r>
          </a:p>
          <a:p>
            <a:pPr fontAlgn="ctr"/>
            <a:r>
              <a:rPr lang="pt-BR" sz="1800" dirty="0"/>
              <a:t>Compra, inclusive por encomenda;</a:t>
            </a:r>
          </a:p>
          <a:p>
            <a:pPr fontAlgn="ctr"/>
            <a:r>
              <a:rPr lang="pt-BR" sz="1800" dirty="0"/>
              <a:t>Locação;</a:t>
            </a:r>
          </a:p>
          <a:p>
            <a:pPr fontAlgn="ctr"/>
            <a:r>
              <a:rPr lang="pt-BR" sz="1800" dirty="0"/>
              <a:t>Concessão e permissão de uso de bens públicos;</a:t>
            </a:r>
          </a:p>
          <a:p>
            <a:pPr fontAlgn="ctr"/>
            <a:r>
              <a:rPr lang="pt-BR" sz="1800" dirty="0"/>
              <a:t>Prestação de serviços, inclusive os técnicos profissionais especializados;</a:t>
            </a:r>
          </a:p>
          <a:p>
            <a:pPr fontAlgn="ctr"/>
            <a:r>
              <a:rPr lang="pt-BR" sz="1800" dirty="0"/>
              <a:t>Obras e serviços de arquitetura e engenharia;</a:t>
            </a:r>
          </a:p>
          <a:p>
            <a:pPr fontAlgn="ctr"/>
            <a:r>
              <a:rPr lang="pt-BR" sz="1800" dirty="0"/>
              <a:t>Às contratações de tecnologia da informação e de </a:t>
            </a:r>
            <a:r>
              <a:rPr lang="pt-BR" sz="1800" dirty="0" smtClean="0"/>
              <a:t>comunicação.</a:t>
            </a:r>
          </a:p>
          <a:p>
            <a:pPr fontAlgn="ctr"/>
            <a:endParaRPr lang="pt-BR" sz="1800" dirty="0" smtClean="0"/>
          </a:p>
          <a:p>
            <a:pPr fontAlgn="ctr"/>
            <a:r>
              <a:rPr lang="pt-BR" sz="1800" dirty="0" smtClean="0"/>
              <a:t>Não </a:t>
            </a:r>
            <a:r>
              <a:rPr lang="pt-BR" sz="1800" dirty="0"/>
              <a:t>se aplica em relação aos contratos de concessão e permissão de serviços públicos (Lei 8.987/95)</a:t>
            </a:r>
          </a:p>
          <a:p>
            <a:pPr marL="0" indent="0">
              <a:buNone/>
            </a:pPr>
            <a:endParaRPr lang="pt-BR" sz="1800" dirty="0"/>
          </a:p>
          <a:p>
            <a:r>
              <a:rPr lang="pt-BR" sz="1800" dirty="0" smtClean="0"/>
              <a:t>Artigo 186 da NLLC estabelece sua aplicação subsidiária</a:t>
            </a:r>
            <a:endParaRPr lang="pt-BR" sz="1800" dirty="0"/>
          </a:p>
          <a:p>
            <a:pPr marL="0" indent="0">
              <a:buNone/>
            </a:pPr>
            <a:endParaRPr lang="pt-BR" sz="1400" dirty="0"/>
          </a:p>
          <a:p>
            <a:pPr marL="0" indent="0">
              <a:buNone/>
            </a:pPr>
            <a:endParaRPr lang="pt-BR" sz="1400" dirty="0"/>
          </a:p>
        </p:txBody>
      </p:sp>
    </p:spTree>
    <p:extLst>
      <p:ext uri="{BB962C8B-B14F-4D97-AF65-F5344CB8AC3E}">
        <p14:creationId xmlns:p14="http://schemas.microsoft.com/office/powerpoint/2010/main" val="2492505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000" b="1" u="sng" dirty="0"/>
              <a:t>Nacionalidade e Direitos Políticos</a:t>
            </a:r>
            <a:endParaRPr lang="pt-BR" dirty="0"/>
          </a:p>
        </p:txBody>
      </p:sp>
      <p:sp>
        <p:nvSpPr>
          <p:cNvPr id="3" name="Espaço Reservado para Conteúdo 2"/>
          <p:cNvSpPr>
            <a:spLocks noGrp="1"/>
          </p:cNvSpPr>
          <p:nvPr>
            <p:ph idx="1"/>
          </p:nvPr>
        </p:nvSpPr>
        <p:spPr>
          <a:xfrm>
            <a:off x="646111" y="1524001"/>
            <a:ext cx="11023375" cy="4731656"/>
          </a:xfrm>
        </p:spPr>
        <p:txBody>
          <a:bodyPr>
            <a:normAutofit lnSpcReduction="10000"/>
          </a:bodyPr>
          <a:lstStyle/>
          <a:p>
            <a:pPr marL="0" indent="0" algn="just">
              <a:buNone/>
            </a:pPr>
            <a:r>
              <a:rPr lang="pt-BR" sz="1600" b="1" dirty="0"/>
              <a:t>Art. 14. A soberania popular será exercida pelo sufrágio universal e pelo voto direto e secreto, com valor igual para todos, e, nos termos da lei, mediante</a:t>
            </a:r>
            <a:r>
              <a:rPr lang="pt-BR" sz="1600" b="1" dirty="0" smtClean="0"/>
              <a:t>:</a:t>
            </a:r>
          </a:p>
          <a:p>
            <a:pPr marL="0" indent="0" algn="just">
              <a:buNone/>
            </a:pPr>
            <a:endParaRPr lang="pt-BR" sz="1600" b="1" dirty="0"/>
          </a:p>
          <a:p>
            <a:pPr marL="0" indent="0">
              <a:buNone/>
            </a:pPr>
            <a:r>
              <a:rPr lang="pt-BR" sz="1600" b="1" dirty="0"/>
              <a:t>Art. 15. É vedada a cassação de direitos políticos, cuja perda ou suspensão só se dará nos casos de:</a:t>
            </a:r>
          </a:p>
          <a:p>
            <a:r>
              <a:rPr lang="pt-BR" sz="1600" b="1" dirty="0"/>
              <a:t>I - cancelamento da naturalização por sentença transitada em julgado; (perda)</a:t>
            </a:r>
          </a:p>
          <a:p>
            <a:pPr marL="0" indent="0">
              <a:buNone/>
            </a:pPr>
            <a:endParaRPr lang="pt-BR" sz="1600" b="1" dirty="0"/>
          </a:p>
          <a:p>
            <a:r>
              <a:rPr lang="pt-BR" sz="1600" b="1" dirty="0"/>
              <a:t>II - incapacidade civil absoluta; (suspensão)</a:t>
            </a:r>
          </a:p>
          <a:p>
            <a:endParaRPr lang="pt-BR" sz="1600" b="1" dirty="0"/>
          </a:p>
          <a:p>
            <a:r>
              <a:rPr lang="pt-BR" sz="1600" b="1" dirty="0"/>
              <a:t>III - condenação criminal transitada em julgado, enquanto durarem seus efeitos; (suspensão)</a:t>
            </a:r>
          </a:p>
          <a:p>
            <a:endParaRPr lang="pt-BR" sz="1600" b="1" dirty="0"/>
          </a:p>
          <a:p>
            <a:r>
              <a:rPr lang="pt-BR" sz="1600" b="1" dirty="0"/>
              <a:t>IV - recusa de cumprir obrigação a todos imposta ou prestação alternativa, nos termos do art. 5º, VIII; (suspensão)</a:t>
            </a:r>
          </a:p>
          <a:p>
            <a:endParaRPr lang="pt-BR" sz="1600" b="1" dirty="0"/>
          </a:p>
          <a:p>
            <a:r>
              <a:rPr lang="pt-BR" sz="1600" b="1" dirty="0"/>
              <a:t>V - improbidade administrativa, nos termos do art. 37, § 4º. (suspensão – sanção político-administrativa)</a:t>
            </a:r>
            <a:endParaRPr lang="pt-BR" sz="1600" dirty="0"/>
          </a:p>
          <a:p>
            <a:pPr marL="0" indent="0" algn="just">
              <a:buNone/>
            </a:pPr>
            <a:endParaRPr lang="pt-BR" sz="1200" b="1" dirty="0"/>
          </a:p>
        </p:txBody>
      </p:sp>
    </p:spTree>
    <p:extLst>
      <p:ext uri="{BB962C8B-B14F-4D97-AF65-F5344CB8AC3E}">
        <p14:creationId xmlns:p14="http://schemas.microsoft.com/office/powerpoint/2010/main" val="2302996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a:t>
            </a:r>
            <a:endParaRPr lang="pt-BR" dirty="0"/>
          </a:p>
        </p:txBody>
      </p:sp>
      <p:sp>
        <p:nvSpPr>
          <p:cNvPr id="3" name="Espaço Reservado para Conteúdo 2"/>
          <p:cNvSpPr>
            <a:spLocks noGrp="1"/>
          </p:cNvSpPr>
          <p:nvPr>
            <p:ph idx="1"/>
          </p:nvPr>
        </p:nvSpPr>
        <p:spPr>
          <a:xfrm>
            <a:off x="1103312" y="1524000"/>
            <a:ext cx="9869488" cy="4724399"/>
          </a:xfrm>
        </p:spPr>
        <p:txBody>
          <a:bodyPr>
            <a:normAutofit lnSpcReduction="10000"/>
          </a:bodyPr>
          <a:lstStyle/>
          <a:p>
            <a:r>
              <a:rPr lang="pt-BR" dirty="0"/>
              <a:t>Art. 5º Na aplicação desta Lei, serão observados os princípios da legalidade, da impessoalidade, da moralidade, da publicidade, da eficiência, do interesse público, da probidade administrativa, da igualdade, do planejamento, da transparência, da eficácia, da segregação de funções, da motivação, da vinculação ao edital, do julgamento objetivo, da segurança jurídica, da razoabilidade, da competitividade, da proporcionalidade, da celeridade, da economicidade e do desenvolvimento nacional sustentável, assim como as disposições do </a:t>
            </a:r>
            <a:r>
              <a:rPr lang="pt-BR" dirty="0">
                <a:hlinkClick r:id="rId2"/>
              </a:rPr>
              <a:t>Decreto-Lei nº 4.657, de 4 de setembro de 1942 (Lei de Introdução às Normas do Direito Brasileiro</a:t>
            </a:r>
            <a:r>
              <a:rPr lang="pt-BR" dirty="0" smtClean="0">
                <a:hlinkClick r:id="rId2"/>
              </a:rPr>
              <a:t>)</a:t>
            </a:r>
            <a:r>
              <a:rPr lang="pt-BR" dirty="0" smtClean="0"/>
              <a:t>.</a:t>
            </a:r>
          </a:p>
          <a:p>
            <a:endParaRPr lang="pt-BR" dirty="0"/>
          </a:p>
          <a:p>
            <a:r>
              <a:rPr lang="pt-BR" dirty="0" smtClean="0"/>
              <a:t>Artigo 13 da Lei 14.133/2021: publicidade do procedimento; sigilo da proposta e do orçamento estimado(publicidade diferida)</a:t>
            </a:r>
          </a:p>
          <a:p>
            <a:r>
              <a:rPr lang="pt-BR" dirty="0" smtClean="0"/>
              <a:t>Controle das contratações públicas (transparência): art. 21; art. 27; art. 54.</a:t>
            </a:r>
          </a:p>
          <a:p>
            <a:r>
              <a:rPr lang="pt-BR" dirty="0" smtClean="0"/>
              <a:t>Princípio da segregação de funções</a:t>
            </a:r>
            <a:endParaRPr lang="pt-BR" dirty="0"/>
          </a:p>
        </p:txBody>
      </p:sp>
    </p:spTree>
    <p:extLst>
      <p:ext uri="{BB962C8B-B14F-4D97-AF65-F5344CB8AC3E}">
        <p14:creationId xmlns:p14="http://schemas.microsoft.com/office/powerpoint/2010/main" val="4771265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Contratação Direta</a:t>
            </a:r>
            <a:endParaRPr lang="pt-BR" dirty="0"/>
          </a:p>
        </p:txBody>
      </p:sp>
      <p:sp>
        <p:nvSpPr>
          <p:cNvPr id="3" name="Espaço Reservado para Conteúdo 2"/>
          <p:cNvSpPr>
            <a:spLocks noGrp="1"/>
          </p:cNvSpPr>
          <p:nvPr>
            <p:ph idx="1"/>
          </p:nvPr>
        </p:nvSpPr>
        <p:spPr/>
        <p:txBody>
          <a:bodyPr/>
          <a:lstStyle/>
          <a:p>
            <a:r>
              <a:rPr lang="pt-BR" dirty="0"/>
              <a:t>A contratação direta compreende os casos de inexigibilidade e de dispensa de licitação</a:t>
            </a:r>
            <a:r>
              <a:rPr lang="pt-BR" u="sng" dirty="0">
                <a:hlinkClick r:id="rId2"/>
              </a:rPr>
              <a:t>[2]</a:t>
            </a:r>
            <a:r>
              <a:rPr lang="pt-BR" dirty="0"/>
              <a:t>. A inexigibilidade ocorre quando a competição entre fornecedores é inviável, impossibilitando a licitação, seja em razão da singularidade do objeto contratado ou da existência de um único agente apto a fornecê-lo ou da contratação de todos os interessados que atendam aos requisitos definidos na contratação (credenciamento).</a:t>
            </a:r>
          </a:p>
          <a:p>
            <a:r>
              <a:rPr lang="pt-BR" dirty="0"/>
              <a:t>Já nas hipóteses de dispensa, a competição é viável, mas licitar não é obrigatório, pois, nesses casos previstos pela Lei, realizar o procedimento pode não ser a opção mais adequada para atender ao interesse público.  </a:t>
            </a:r>
            <a:endParaRPr lang="pt-BR" dirty="0" smtClean="0"/>
          </a:p>
          <a:p>
            <a:endParaRPr lang="pt-BR" dirty="0"/>
          </a:p>
        </p:txBody>
      </p:sp>
    </p:spTree>
    <p:extLst>
      <p:ext uri="{BB962C8B-B14F-4D97-AF65-F5344CB8AC3E}">
        <p14:creationId xmlns:p14="http://schemas.microsoft.com/office/powerpoint/2010/main" val="9724065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r>
              <a:rPr lang="pt-BR" dirty="0"/>
              <a:t>Acórdão 1405/2011-TCU-Plenário	[Enunciado] É obrigatória a verificação da documentação de regularidade jurídica e fiscal das empresas, inclusive nos casos de contratações por dispensa de licitação</a:t>
            </a:r>
            <a:r>
              <a:rPr lang="pt-BR" dirty="0" smtClean="0"/>
              <a:t>.</a:t>
            </a:r>
          </a:p>
          <a:p>
            <a:endParaRPr lang="pt-BR" dirty="0"/>
          </a:p>
          <a:p>
            <a:r>
              <a:rPr lang="pt-BR" dirty="0"/>
              <a:t>Acórdão 1782/2010-TCU-Plenário	[Enunciado] A regularidade junto ao INSS e ao FGTS é condição necessária a ser observada, inclusive nos casos de contratação direta, devendo ser realizada verificação prévia à cada autorização de pagamento, mesmo nos casos de contratação por dispensa ou inexigibilidade de licitação</a:t>
            </a:r>
            <a:r>
              <a:rPr lang="pt-BR" dirty="0" smtClean="0"/>
              <a:t>.</a:t>
            </a:r>
          </a:p>
          <a:p>
            <a:pPr marL="0" indent="0">
              <a:buNone/>
            </a:pPr>
            <a:endParaRPr lang="pt-BR" dirty="0" smtClean="0"/>
          </a:p>
          <a:p>
            <a:pPr fontAlgn="ctr"/>
            <a:r>
              <a:rPr lang="pt-BR" u="sng" dirty="0">
                <a:solidFill>
                  <a:schemeClr val="bg1"/>
                </a:solidFill>
                <a:hlinkClick r:id="rId2"/>
              </a:rPr>
              <a:t>Acórdão </a:t>
            </a:r>
            <a:r>
              <a:rPr lang="pt-BR" u="sng" dirty="0" smtClean="0">
                <a:solidFill>
                  <a:schemeClr val="bg1"/>
                </a:solidFill>
                <a:hlinkClick r:id="rId2"/>
              </a:rPr>
              <a:t>10057/2011-TCU-Plenário</a:t>
            </a:r>
            <a:r>
              <a:rPr lang="pt-BR" u="sng" dirty="0" smtClean="0">
                <a:solidFill>
                  <a:schemeClr val="bg1"/>
                </a:solidFill>
              </a:rPr>
              <a:t> </a:t>
            </a:r>
            <a:r>
              <a:rPr lang="pt-BR" dirty="0" smtClean="0"/>
              <a:t>[Enunciado</a:t>
            </a:r>
            <a:r>
              <a:rPr lang="pt-BR" dirty="0"/>
              <a:t>] A celebração de contrato por inexigibilidade de licitação não dispensa a necessidade de especificação precisa do produto a ser adquirido, incluindo os prazos de execução de cada etapa do objeto, e deve ser precedida de justificativa de preços, a partir de orçamento detalhado que contenha demonstração de que os valores apresentados sejam razoáveis e atendam aos princípios da eficiência e economicidade.</a:t>
            </a:r>
          </a:p>
          <a:p>
            <a:endParaRPr lang="pt-BR" dirty="0"/>
          </a:p>
        </p:txBody>
      </p:sp>
    </p:spTree>
    <p:extLst>
      <p:ext uri="{BB962C8B-B14F-4D97-AF65-F5344CB8AC3E}">
        <p14:creationId xmlns:p14="http://schemas.microsoft.com/office/powerpoint/2010/main" val="4806786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103312" y="1161143"/>
            <a:ext cx="8946541" cy="5087257"/>
          </a:xfrm>
        </p:spPr>
        <p:txBody>
          <a:bodyPr>
            <a:noAutofit/>
          </a:bodyPr>
          <a:lstStyle/>
          <a:p>
            <a:r>
              <a:rPr lang="pt-BR" dirty="0"/>
              <a:t>JURISPRUDÊNCIA DO TCU 9.3. dar ciência [...] de que: 9.3.1. a elaboração de estudos técnicos preliminares tendo por objetivo assegurar a viabilidade técnica da contratação e embasar a elaboração do termo de referência/projeto básico e o plano de trabalho constitui etapa indispensável do planejamento de uma contratação e que sua não realização poderá caracterizar o cometimento de falta grave e sujeitar os responsáveis às sanções previstas no art. 58 da Lei 8.443/1992</a:t>
            </a:r>
            <a:r>
              <a:rPr lang="pt-BR" dirty="0" smtClean="0"/>
              <a:t>.</a:t>
            </a:r>
          </a:p>
          <a:p>
            <a:r>
              <a:rPr lang="pt-BR" dirty="0"/>
              <a:t>JURISPRUDÊNCIA DO TCU Acórdão nº 1375/2015 – Plenário - Informativo 245: É legítimo que as contratações da Administração Pública se adequem a novos parâmetros de sustentabilidade ambiental, ainda que com possíveis reflexos na economicidade da contratação. Deve constar expressamente dos processos de licitação motivação fundamentada que justifique a definição das exigências de caráter ambiental, as quais devem incidir sobre o objeto a ser contratado e não como critério de habilitação da empresa licitante.</a:t>
            </a:r>
          </a:p>
        </p:txBody>
      </p:sp>
    </p:spTree>
    <p:extLst>
      <p:ext uri="{BB962C8B-B14F-4D97-AF65-F5344CB8AC3E}">
        <p14:creationId xmlns:p14="http://schemas.microsoft.com/office/powerpoint/2010/main" val="1736089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103312" y="1320800"/>
            <a:ext cx="8946541" cy="4927599"/>
          </a:xfrm>
        </p:spPr>
        <p:txBody>
          <a:bodyPr/>
          <a:lstStyle/>
          <a:p>
            <a:r>
              <a:rPr lang="pt-BR" dirty="0"/>
              <a:t>SÚMULA TCU 177 A definição precisa e suficiente do objeto licitado constitui regra indispensável da competição, até mesmo como pressuposto do postulado de igualdade entre os licitantes, do qual é subsidiário o princípio da publicidade, que envolve o conhecimento, pelos concorrentes potenciais das condições básicas da licitação, constituindo, na hipótese particular da licitação para compra, a quantidade demandada uma das especificações mínimas e essenciais à definição do objeto do pregão</a:t>
            </a:r>
            <a:r>
              <a:rPr lang="pt-BR" dirty="0" smtClean="0"/>
              <a:t>.</a:t>
            </a:r>
          </a:p>
          <a:p>
            <a:r>
              <a:rPr lang="pt-BR" dirty="0"/>
              <a:t>ACÓRDÃO TCU 648/2007 – PLENÁRIO Ao gestor público compete assegurar-se da implementação de controles internos que garantam que o projeto básico ou termo de referência sejam, efetivamente, elaborados a partir de estudos técnicos preliminares.</a:t>
            </a:r>
          </a:p>
        </p:txBody>
      </p:sp>
    </p:spTree>
    <p:extLst>
      <p:ext uri="{BB962C8B-B14F-4D97-AF65-F5344CB8AC3E}">
        <p14:creationId xmlns:p14="http://schemas.microsoft.com/office/powerpoint/2010/main" val="21969150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103312" y="1364344"/>
            <a:ext cx="8946541" cy="4884056"/>
          </a:xfrm>
        </p:spPr>
        <p:txBody>
          <a:bodyPr>
            <a:normAutofit/>
          </a:bodyPr>
          <a:lstStyle/>
          <a:p>
            <a:r>
              <a:rPr lang="pt-BR" sz="2400" dirty="0"/>
              <a:t>SÚMULA TCU Nº 270/2012 Em licitações referentes a compras, inclusive de softwares, é possível a indicação de marca, desde que seja estritamente necessária para atender exigências de padronização e que haja prévia justificação</a:t>
            </a:r>
            <a:r>
              <a:rPr lang="pt-BR" sz="2400" dirty="0" smtClean="0"/>
              <a:t>.</a:t>
            </a:r>
          </a:p>
          <a:p>
            <a:r>
              <a:rPr lang="pt-BR" sz="2400" dirty="0"/>
              <a:t>SÚMULA TCU 275 Para fins de qualificação econômico-financeira, a Administração pode exigir das licitantes, de forma não cumulativa, capital social mínimo, patrimônio líquido mínimo ou garantias que assegurem o adimplemento do contrato a ser celebrado, no caso de compras para entrega futura e de execução de obras e serviços.</a:t>
            </a:r>
          </a:p>
        </p:txBody>
      </p:sp>
    </p:spTree>
    <p:extLst>
      <p:ext uri="{BB962C8B-B14F-4D97-AF65-F5344CB8AC3E}">
        <p14:creationId xmlns:p14="http://schemas.microsoft.com/office/powerpoint/2010/main" val="33916965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LICITAÇÃO </a:t>
            </a:r>
            <a:br>
              <a:rPr lang="pt-BR" dirty="0" smtClean="0"/>
            </a:br>
            <a:r>
              <a:rPr lang="pt-BR" dirty="0" smtClean="0"/>
              <a:t>PROCEDIMENTO</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dirty="0"/>
              <a:t>De fato, a licitação se inicia com a abertura de processo administrativo sob autorização do agente público que designa a comissão de licitação para atuar em certame específico ou por períodos determinados (</a:t>
            </a:r>
            <a:r>
              <a:rPr lang="pt-BR" dirty="0" err="1"/>
              <a:t>arts</a:t>
            </a:r>
            <a:r>
              <a:rPr lang="pt-BR" dirty="0"/>
              <a:t>. 38, caput e inciso III, e 51, § 3º, da Lei n.º 8.666/93). Por sua vez, referida abertura de processo é precedida por um conjunto de decisões discricionárias que envolvem a política de gerenciamento da Administração (fase interna), em especial a captação e alocação de recursos financeiros, o tipo de objeto a ser desenvolvido e o cronograma de execução, entre outros fatores. Assim, vícios que são identificados no decurso das providências a cargo da comissão de licitação e que possam prejudicar fases inteiras ou a licitação toda, invariavelmente implicam por decidir a continuidade do certame, com aproveitamento dos atos regulares e renovação dos procedimentos viciados, ou a reabertura de outro processo, ações que nos afiguram, paralelamente aos aspectos jurídicos envolvidos, vinculadas a objetivos institucionais, extrapolando a fase externa da licitação. Acórdão 1904/2008 Plenário </a:t>
            </a:r>
            <a:r>
              <a:rPr lang="pt-BR" dirty="0" smtClean="0"/>
              <a:t>TCU (Relatório </a:t>
            </a:r>
            <a:r>
              <a:rPr lang="pt-BR" dirty="0"/>
              <a:t>do Ministro Relator)</a:t>
            </a:r>
          </a:p>
        </p:txBody>
      </p:sp>
    </p:spTree>
    <p:extLst>
      <p:ext uri="{BB962C8B-B14F-4D97-AF65-F5344CB8AC3E}">
        <p14:creationId xmlns:p14="http://schemas.microsoft.com/office/powerpoint/2010/main" val="3237227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pPr marL="0" indent="0" algn="ctr">
              <a:buNone/>
            </a:pPr>
            <a:r>
              <a:rPr lang="pt-BR" sz="4400" dirty="0"/>
              <a:t>“Insanidade é continuar fazendo sempre a mesma coisa e esperar resultados diferentes”. (Albert Einstein)</a:t>
            </a:r>
          </a:p>
          <a:p>
            <a:endParaRPr lang="pt-BR" dirty="0"/>
          </a:p>
        </p:txBody>
      </p:sp>
    </p:spTree>
    <p:extLst>
      <p:ext uri="{BB962C8B-B14F-4D97-AF65-F5344CB8AC3E}">
        <p14:creationId xmlns:p14="http://schemas.microsoft.com/office/powerpoint/2010/main" val="24513621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OBRIGADO PELA PRESENÇA</a:t>
            </a:r>
            <a:endParaRPr lang="pt-BR" dirty="0"/>
          </a:p>
        </p:txBody>
      </p:sp>
      <p:sp>
        <p:nvSpPr>
          <p:cNvPr id="3" name="Espaço Reservado para Conteúdo 2"/>
          <p:cNvSpPr>
            <a:spLocks noGrp="1"/>
          </p:cNvSpPr>
          <p:nvPr>
            <p:ph idx="1"/>
          </p:nvPr>
        </p:nvSpPr>
        <p:spPr>
          <a:xfrm>
            <a:off x="1104293" y="1370746"/>
            <a:ext cx="8946541" cy="4195481"/>
          </a:xfrm>
        </p:spPr>
        <p:txBody>
          <a:bodyPr>
            <a:noAutofit/>
          </a:bodyPr>
          <a:lstStyle/>
          <a:p>
            <a:pPr marL="0" indent="0" algn="ctr">
              <a:buNone/>
            </a:pPr>
            <a:endParaRPr lang="pt-BR" sz="5400" b="1" dirty="0" smtClean="0">
              <a:effectLst>
                <a:outerShdw blurRad="38100" dist="38100" dir="2700000" algn="tl">
                  <a:srgbClr val="000000">
                    <a:alpha val="43137"/>
                  </a:srgbClr>
                </a:outerShdw>
              </a:effectLst>
            </a:endParaRPr>
          </a:p>
          <a:p>
            <a:pPr marL="0" indent="0" algn="ctr">
              <a:buNone/>
            </a:pPr>
            <a:r>
              <a:rPr lang="pt-BR" sz="5400" b="1" dirty="0" smtClean="0">
                <a:effectLst>
                  <a:outerShdw blurRad="38100" dist="38100" dir="2700000" algn="tl">
                    <a:srgbClr val="000000">
                      <a:alpha val="43137"/>
                    </a:srgbClr>
                  </a:outerShdw>
                </a:effectLst>
              </a:rPr>
              <a:t>INSTITUTO </a:t>
            </a:r>
            <a:r>
              <a:rPr lang="pt-BR" sz="5400" b="1" dirty="0">
                <a:effectLst>
                  <a:outerShdw blurRad="38100" dist="38100" dir="2700000" algn="tl">
                    <a:srgbClr val="000000">
                      <a:alpha val="43137"/>
                    </a:srgbClr>
                  </a:outerShdw>
                </a:effectLst>
              </a:rPr>
              <a:t>GLOBAL DE ADMINISTRAÇÃO PÚBLICA</a:t>
            </a:r>
          </a:p>
          <a:p>
            <a:pPr algn="ctr"/>
            <a:endParaRPr lang="pt-BR" sz="3600" dirty="0"/>
          </a:p>
          <a:p>
            <a:pPr algn="ctr"/>
            <a:endParaRPr lang="pt-BR" sz="3600" dirty="0"/>
          </a:p>
          <a:p>
            <a:pPr marL="0" indent="0" algn="ctr">
              <a:buNone/>
            </a:pPr>
            <a:r>
              <a:rPr lang="pt-BR" sz="3600" dirty="0" err="1"/>
              <a:t>robsonsoares.adv</a:t>
            </a:r>
            <a:endParaRPr lang="pt-BR" sz="3600" dirty="0"/>
          </a:p>
          <a:p>
            <a:endParaRPr lang="pt-BR" sz="5400" dirty="0"/>
          </a:p>
        </p:txBody>
      </p:sp>
    </p:spTree>
    <p:extLst>
      <p:ext uri="{BB962C8B-B14F-4D97-AF65-F5344CB8AC3E}">
        <p14:creationId xmlns:p14="http://schemas.microsoft.com/office/powerpoint/2010/main" val="735742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u="sng" dirty="0">
                <a:solidFill>
                  <a:schemeClr val="tx1"/>
                </a:solidFill>
              </a:rPr>
              <a:t>Gozo dos direitos políticos</a:t>
            </a:r>
            <a:r>
              <a:rPr lang="pt-BR" b="1" dirty="0">
                <a:solidFill>
                  <a:schemeClr val="tx1"/>
                </a:solidFill>
              </a:rPr>
              <a:t>:</a:t>
            </a:r>
            <a:endParaRPr lang="pt-BR" b="1" dirty="0">
              <a:solidFill>
                <a:schemeClr val="tx1"/>
              </a:solidFill>
            </a:endParaRPr>
          </a:p>
        </p:txBody>
      </p:sp>
      <p:sp>
        <p:nvSpPr>
          <p:cNvPr id="3" name="Espaço Reservado para Conteúdo 2"/>
          <p:cNvSpPr>
            <a:spLocks noGrp="1"/>
          </p:cNvSpPr>
          <p:nvPr>
            <p:ph idx="1"/>
          </p:nvPr>
        </p:nvSpPr>
        <p:spPr>
          <a:xfrm>
            <a:off x="646111" y="1519420"/>
            <a:ext cx="10660518" cy="4866866"/>
          </a:xfrm>
        </p:spPr>
        <p:txBody>
          <a:bodyPr>
            <a:normAutofit/>
          </a:bodyPr>
          <a:lstStyle/>
          <a:p>
            <a:endParaRPr lang="pt-BR" b="1" dirty="0">
              <a:solidFill>
                <a:schemeClr val="bg1">
                  <a:lumMod val="95000"/>
                  <a:lumOff val="5000"/>
                </a:schemeClr>
              </a:solidFill>
            </a:endParaRPr>
          </a:p>
          <a:p>
            <a:pPr marL="285750" indent="-285750" algn="just">
              <a:buFont typeface="Wingdings" panose="05000000000000000000" pitchFamily="2" charset="2"/>
              <a:buChar char="Ø"/>
            </a:pPr>
            <a:r>
              <a:rPr lang="pt-BR" b="1" dirty="0"/>
              <a:t>habilitado a alistar-se eleitoralmente;</a:t>
            </a:r>
          </a:p>
          <a:p>
            <a:pPr marL="285750" indent="-285750" algn="just">
              <a:buFont typeface="Wingdings" panose="05000000000000000000" pitchFamily="2" charset="2"/>
              <a:buChar char="Ø"/>
            </a:pPr>
            <a:r>
              <a:rPr lang="pt-BR" b="1" dirty="0"/>
              <a:t>habilitar-se a candidaturas para cargos eletivos ou a nomeações para certos cargos públicos não eletivos (Constituição Federal, art. 87; 89, VII; 101; 131, § 1°);</a:t>
            </a:r>
          </a:p>
          <a:p>
            <a:pPr marL="285750" indent="-285750" algn="just">
              <a:buFont typeface="Wingdings" panose="05000000000000000000" pitchFamily="2" charset="2"/>
              <a:buChar char="Ø"/>
            </a:pPr>
            <a:r>
              <a:rPr lang="pt-BR" b="1" dirty="0"/>
              <a:t>participar de sufrágios, apresentar projetos de lei pela via da iniciativa popular (Constituição Federal, </a:t>
            </a:r>
            <a:r>
              <a:rPr lang="pt-BR" b="1" dirty="0" err="1"/>
              <a:t>arts</a:t>
            </a:r>
            <a:r>
              <a:rPr lang="pt-BR" b="1" dirty="0"/>
              <a:t>. 61, § 2° e 29, XI) e propor ação popular (Constituição Federal, art. 5°, inc. LXXIII). </a:t>
            </a:r>
          </a:p>
          <a:p>
            <a:pPr marL="285750" indent="-285750" algn="just">
              <a:buFont typeface="Wingdings" panose="05000000000000000000" pitchFamily="2" charset="2"/>
              <a:buChar char="Ø"/>
            </a:pPr>
            <a:r>
              <a:rPr lang="pt-BR" b="1" dirty="0"/>
              <a:t>filiar-se a partido político (Lei n. 5.682, de 21.07.71, art. 62);</a:t>
            </a:r>
          </a:p>
          <a:p>
            <a:pPr marL="285750" indent="-285750" algn="just">
              <a:buFont typeface="Wingdings" panose="05000000000000000000" pitchFamily="2" charset="2"/>
              <a:buChar char="Ø"/>
            </a:pPr>
            <a:r>
              <a:rPr lang="pt-BR" b="1" dirty="0"/>
              <a:t>investir-se em cargo público, mesmo não eletivo (Lei n. 8.112, de 11.12.90, art. 5°, II);</a:t>
            </a:r>
          </a:p>
          <a:p>
            <a:pPr marL="285750" indent="-285750" algn="just">
              <a:buFont typeface="Wingdings" panose="05000000000000000000" pitchFamily="2" charset="2"/>
              <a:buChar char="Ø"/>
            </a:pPr>
            <a:r>
              <a:rPr lang="pt-BR" b="1" dirty="0"/>
              <a:t>exercer cargo em entidade sindical (Consolidação das leis do trabalho, art. 530, V).</a:t>
            </a:r>
            <a:endParaRPr lang="pt-BR" b="1" dirty="0"/>
          </a:p>
        </p:txBody>
      </p:sp>
    </p:spTree>
    <p:extLst>
      <p:ext uri="{BB962C8B-B14F-4D97-AF65-F5344CB8AC3E}">
        <p14:creationId xmlns:p14="http://schemas.microsoft.com/office/powerpoint/2010/main" val="2215992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Organização dos Poderes e Funções Essenciais à Justiça</a:t>
            </a:r>
            <a:br>
              <a:rPr lang="pt-BR" dirty="0" smtClean="0"/>
            </a:br>
            <a:r>
              <a:rPr lang="pt-BR" dirty="0"/>
              <a:t/>
            </a:r>
            <a:br>
              <a:rPr lang="pt-BR" dirty="0"/>
            </a:br>
            <a:endParaRPr lang="pt-BR" dirty="0"/>
          </a:p>
        </p:txBody>
      </p:sp>
      <p:sp>
        <p:nvSpPr>
          <p:cNvPr id="3" name="Espaço Reservado para Conteúdo 2"/>
          <p:cNvSpPr>
            <a:spLocks noGrp="1"/>
          </p:cNvSpPr>
          <p:nvPr>
            <p:ph idx="1"/>
          </p:nvPr>
        </p:nvSpPr>
        <p:spPr/>
        <p:txBody>
          <a:bodyPr>
            <a:normAutofit fontScale="92500" lnSpcReduction="20000"/>
          </a:bodyPr>
          <a:lstStyle/>
          <a:p>
            <a:pPr marL="1258888" indent="-457200"/>
            <a:r>
              <a:rPr lang="pt-BR" sz="2800" dirty="0" smtClean="0"/>
              <a:t>   Poder Legislativo</a:t>
            </a:r>
          </a:p>
          <a:p>
            <a:pPr marL="1544638" indent="-742950"/>
            <a:r>
              <a:rPr lang="pt-BR" sz="2800" dirty="0" smtClean="0"/>
              <a:t>Poder Executivo</a:t>
            </a:r>
          </a:p>
          <a:p>
            <a:pPr marL="1544638" indent="-742950"/>
            <a:r>
              <a:rPr lang="pt-BR" sz="2800" dirty="0" smtClean="0"/>
              <a:t>Poder Judiciário</a:t>
            </a:r>
          </a:p>
          <a:p>
            <a:pPr marL="1544638" indent="-742950"/>
            <a:r>
              <a:rPr lang="pt-BR" sz="2800" dirty="0" smtClean="0"/>
              <a:t>Ministério Público</a:t>
            </a:r>
          </a:p>
          <a:p>
            <a:pPr marL="1544638" indent="-742950"/>
            <a:r>
              <a:rPr lang="pt-BR" sz="2800" dirty="0" smtClean="0"/>
              <a:t>Advocacia </a:t>
            </a:r>
          </a:p>
          <a:p>
            <a:pPr marL="1544638" indent="-742950"/>
            <a:r>
              <a:rPr lang="pt-BR" sz="2800" dirty="0" smtClean="0"/>
              <a:t>Advocacia Pública</a:t>
            </a:r>
          </a:p>
          <a:p>
            <a:pPr marL="1544638" indent="-742950"/>
            <a:r>
              <a:rPr lang="pt-BR" sz="2800" dirty="0" smtClean="0"/>
              <a:t>Defensoria Pública</a:t>
            </a:r>
          </a:p>
          <a:p>
            <a:pPr marL="801688" indent="0">
              <a:buNone/>
            </a:pPr>
            <a:endParaRPr lang="pt-BR" sz="2800" dirty="0" smtClean="0"/>
          </a:p>
          <a:p>
            <a:pPr marL="801688" indent="0">
              <a:buNone/>
            </a:pPr>
            <a:r>
              <a:rPr lang="pt-BR" sz="2800" dirty="0"/>
              <a:t>“Todo poder emana do povo”</a:t>
            </a:r>
            <a:endParaRPr lang="pt-BR" sz="2800" dirty="0"/>
          </a:p>
        </p:txBody>
      </p:sp>
    </p:spTree>
    <p:extLst>
      <p:ext uri="{BB962C8B-B14F-4D97-AF65-F5344CB8AC3E}">
        <p14:creationId xmlns:p14="http://schemas.microsoft.com/office/powerpoint/2010/main" val="1528857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Órgãos de Controle</a:t>
            </a:r>
            <a:endParaRPr lang="pt-BR" dirty="0"/>
          </a:p>
        </p:txBody>
      </p:sp>
      <p:sp>
        <p:nvSpPr>
          <p:cNvPr id="3" name="Espaço Reservado para Conteúdo 2"/>
          <p:cNvSpPr>
            <a:spLocks noGrp="1"/>
          </p:cNvSpPr>
          <p:nvPr>
            <p:ph idx="1"/>
          </p:nvPr>
        </p:nvSpPr>
        <p:spPr/>
        <p:txBody>
          <a:bodyPr>
            <a:normAutofit/>
          </a:bodyPr>
          <a:lstStyle/>
          <a:p>
            <a:r>
              <a:rPr lang="pt-BR" sz="2800" dirty="0" smtClean="0"/>
              <a:t>Poder Legislativo auxiliado pelos Tribunais de Contas</a:t>
            </a:r>
          </a:p>
          <a:p>
            <a:r>
              <a:rPr lang="pt-BR" sz="2800" dirty="0" smtClean="0"/>
              <a:t>Ministério Público</a:t>
            </a:r>
          </a:p>
          <a:p>
            <a:r>
              <a:rPr lang="pt-BR" sz="2800" dirty="0" smtClean="0"/>
              <a:t>Advocacia Pública</a:t>
            </a:r>
          </a:p>
          <a:p>
            <a:r>
              <a:rPr lang="pt-BR" sz="2800" dirty="0" smtClean="0"/>
              <a:t>Controle interno de cada poder</a:t>
            </a:r>
            <a:endParaRPr lang="pt-BR" sz="2800" dirty="0"/>
          </a:p>
        </p:txBody>
      </p:sp>
    </p:spTree>
    <p:extLst>
      <p:ext uri="{BB962C8B-B14F-4D97-AF65-F5344CB8AC3E}">
        <p14:creationId xmlns:p14="http://schemas.microsoft.com/office/powerpoint/2010/main" val="217696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marL="0" indent="0"/>
            <a:r>
              <a:rPr lang="pt-BR" sz="4400" b="1" dirty="0">
                <a:effectLst>
                  <a:outerShdw blurRad="38100" dist="38100" dir="2700000" algn="tl">
                    <a:srgbClr val="000000">
                      <a:alpha val="43137"/>
                    </a:srgbClr>
                  </a:outerShdw>
                </a:effectLst>
              </a:rPr>
              <a:t>Cidadania </a:t>
            </a:r>
            <a:r>
              <a:rPr lang="pt-BR" sz="4400" b="1" dirty="0" smtClean="0">
                <a:effectLst>
                  <a:outerShdw blurRad="38100" dist="38100" dir="2700000" algn="tl">
                    <a:srgbClr val="000000">
                      <a:alpha val="43137"/>
                    </a:srgbClr>
                  </a:outerShdw>
                </a:effectLst>
              </a:rPr>
              <a:t>e Justiça</a:t>
            </a:r>
            <a:endParaRPr lang="pt-BR" sz="4400" b="1" dirty="0">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p:txBody>
          <a:bodyPr/>
          <a:lstStyle/>
          <a:p>
            <a:pPr algn="ctr"/>
            <a:endParaRPr lang="pt-BR" sz="2800" b="1" dirty="0">
              <a:effectLst>
                <a:outerShdw blurRad="38100" dist="38100" dir="2700000" algn="tl">
                  <a:srgbClr val="000000">
                    <a:alpha val="43137"/>
                  </a:srgbClr>
                </a:outerShdw>
              </a:effectLst>
            </a:endParaRPr>
          </a:p>
          <a:p>
            <a:pPr marL="0" indent="0" algn="ctr">
              <a:buNone/>
            </a:pPr>
            <a:r>
              <a:rPr lang="pt-BR" sz="3600" dirty="0"/>
              <a:t>“Quando é negado a um homem o direito de viver a vida que acredita, ele não tem escolha, a não ser se tornar um fora da lei”</a:t>
            </a:r>
          </a:p>
        </p:txBody>
      </p:sp>
    </p:spTree>
    <p:extLst>
      <p:ext uri="{BB962C8B-B14F-4D97-AF65-F5344CB8AC3E}">
        <p14:creationId xmlns:p14="http://schemas.microsoft.com/office/powerpoint/2010/main" val="639235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3514" y="174925"/>
            <a:ext cx="9404723" cy="1400530"/>
          </a:xfrm>
        </p:spPr>
        <p:txBody>
          <a:bodyPr/>
          <a:lstStyle/>
          <a:p>
            <a:r>
              <a:rPr lang="pt-BR" sz="3600" dirty="0" smtClean="0"/>
              <a:t>Considerações Iniciais</a:t>
            </a:r>
            <a:r>
              <a:rPr lang="pt-BR" sz="3600" dirty="0"/>
              <a:t/>
            </a:r>
            <a:br>
              <a:rPr lang="pt-BR" sz="3600" dirty="0"/>
            </a:br>
            <a:r>
              <a:rPr lang="pt-BR" sz="3600" dirty="0"/>
              <a:t>Lei 8.666/93    x   Lei 14.133/21</a:t>
            </a:r>
            <a:r>
              <a:rPr lang="pt-BR" sz="4400" dirty="0"/>
              <a:t/>
            </a:r>
            <a:br>
              <a:rPr lang="pt-BR" sz="4400" dirty="0"/>
            </a:br>
            <a:r>
              <a:rPr lang="pt-BR" sz="4400" dirty="0" smtClean="0"/>
              <a:t/>
            </a:r>
            <a:br>
              <a:rPr lang="pt-BR" sz="4400" dirty="0" smtClean="0"/>
            </a:br>
            <a:endParaRPr lang="pt-BR" dirty="0"/>
          </a:p>
        </p:txBody>
      </p:sp>
      <p:sp>
        <p:nvSpPr>
          <p:cNvPr id="3" name="Espaço Reservado para Conteúdo 2"/>
          <p:cNvSpPr>
            <a:spLocks noGrp="1"/>
          </p:cNvSpPr>
          <p:nvPr>
            <p:ph idx="1"/>
          </p:nvPr>
        </p:nvSpPr>
        <p:spPr>
          <a:xfrm>
            <a:off x="1115868" y="1152983"/>
            <a:ext cx="9725632" cy="6089646"/>
          </a:xfrm>
        </p:spPr>
        <p:txBody>
          <a:bodyPr>
            <a:normAutofit fontScale="40000" lnSpcReduction="20000"/>
          </a:bodyPr>
          <a:lstStyle/>
          <a:p>
            <a:pPr algn="just"/>
            <a:endParaRPr lang="pt-BR" sz="5600" dirty="0" smtClean="0"/>
          </a:p>
          <a:p>
            <a:pPr algn="just"/>
            <a:endParaRPr lang="pt-BR" sz="5600" dirty="0"/>
          </a:p>
          <a:p>
            <a:pPr algn="just"/>
            <a:r>
              <a:rPr lang="pt-BR" sz="5600" dirty="0" smtClean="0"/>
              <a:t>Alterações </a:t>
            </a:r>
            <a:r>
              <a:rPr lang="pt-BR" sz="5600" dirty="0" smtClean="0"/>
              <a:t>legais reduzem desperdício de dinheiro público? Irá combater a corrupção? Irá melhorar a gestão pública</a:t>
            </a:r>
            <a:r>
              <a:rPr lang="pt-BR" sz="5600" dirty="0" smtClean="0"/>
              <a:t>?</a:t>
            </a:r>
            <a:endParaRPr lang="pt-BR" sz="5600" dirty="0" smtClean="0"/>
          </a:p>
          <a:p>
            <a:pPr algn="just"/>
            <a:r>
              <a:rPr lang="pt-BR" sz="5600" dirty="0" smtClean="0"/>
              <a:t>Por </a:t>
            </a:r>
            <a:r>
              <a:rPr lang="pt-BR" sz="5600" dirty="0" smtClean="0"/>
              <a:t>que mudar? Experiências nacionais, revolução tecnológica mundial e práticas </a:t>
            </a:r>
            <a:r>
              <a:rPr lang="pt-BR" sz="5600" dirty="0" smtClean="0"/>
              <a:t>internacionais</a:t>
            </a:r>
            <a:endParaRPr lang="pt-BR" sz="5600" dirty="0" smtClean="0"/>
          </a:p>
          <a:p>
            <a:pPr algn="just"/>
            <a:r>
              <a:rPr lang="pt-BR" sz="5600" i="1" dirty="0" err="1" smtClean="0"/>
              <a:t>Licitatione</a:t>
            </a:r>
            <a:r>
              <a:rPr lang="pt-BR" sz="5600" i="1" dirty="0" smtClean="0"/>
              <a:t>: </a:t>
            </a:r>
            <a:r>
              <a:rPr lang="pt-BR" sz="5600" dirty="0" smtClean="0"/>
              <a:t>Arrematar em leilão</a:t>
            </a:r>
            <a:r>
              <a:rPr lang="pt-BR" sz="5600" dirty="0" smtClean="0"/>
              <a:t>.</a:t>
            </a:r>
            <a:endParaRPr lang="pt-BR" sz="5600" dirty="0"/>
          </a:p>
          <a:p>
            <a:pPr algn="just"/>
            <a:r>
              <a:rPr lang="pt-BR" sz="5600" dirty="0"/>
              <a:t>Lógica do procedimento: maior número de participantes e melhor negócio para o Estado.</a:t>
            </a:r>
          </a:p>
          <a:p>
            <a:pPr algn="just"/>
            <a:r>
              <a:rPr lang="pt-BR" sz="5600" dirty="0" smtClean="0"/>
              <a:t>A licitação </a:t>
            </a:r>
            <a:r>
              <a:rPr lang="pt-BR" sz="5600" dirty="0" smtClean="0"/>
              <a:t>destina-se a selecionar  a proposta mais vantajosa para a Administração.</a:t>
            </a:r>
          </a:p>
          <a:p>
            <a:pPr algn="just"/>
            <a:r>
              <a:rPr lang="pt-BR" sz="5600" dirty="0" smtClean="0"/>
              <a:t>Procedimento </a:t>
            </a:r>
            <a:r>
              <a:rPr lang="pt-BR" sz="5600" dirty="0" smtClean="0"/>
              <a:t>administrativo pelo qual a Administração Pública faz a contratação de obras, bens e serviços.</a:t>
            </a:r>
          </a:p>
          <a:p>
            <a:pPr algn="just"/>
            <a:r>
              <a:rPr lang="pt-BR" sz="5600" dirty="0" smtClean="0"/>
              <a:t>Objetivos </a:t>
            </a:r>
            <a:r>
              <a:rPr lang="pt-BR" sz="5600" dirty="0" smtClean="0"/>
              <a:t>do processo licitatório: (I) tutelar o primado da isonomia (publicidade e acesso a todos); (II) celebrar o melhor contrato possível à Administração Pública.</a:t>
            </a:r>
          </a:p>
          <a:p>
            <a:pPr algn="just"/>
            <a:endParaRPr lang="pt-BR" sz="2800" dirty="0" smtClean="0"/>
          </a:p>
          <a:p>
            <a:pPr algn="just"/>
            <a:endParaRPr lang="pt-BR" sz="2800" dirty="0" smtClean="0"/>
          </a:p>
          <a:p>
            <a:pPr algn="just"/>
            <a:endParaRPr lang="pt-BR" dirty="0" smtClean="0"/>
          </a:p>
          <a:p>
            <a:pPr algn="just"/>
            <a:endParaRPr lang="pt-BR" dirty="0" smtClean="0"/>
          </a:p>
          <a:p>
            <a:pPr algn="just"/>
            <a:endParaRPr lang="pt-BR" dirty="0" smtClean="0"/>
          </a:p>
          <a:p>
            <a:pPr algn="just"/>
            <a:endParaRPr lang="pt-BR" dirty="0" smtClean="0"/>
          </a:p>
          <a:p>
            <a:endParaRPr lang="pt-BR" dirty="0" smtClean="0"/>
          </a:p>
        </p:txBody>
      </p:sp>
    </p:spTree>
    <p:extLst>
      <p:ext uri="{BB962C8B-B14F-4D97-AF65-F5344CB8AC3E}">
        <p14:creationId xmlns:p14="http://schemas.microsoft.com/office/powerpoint/2010/main" val="177303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Constituição Federal de 1988</a:t>
            </a:r>
            <a:endParaRPr lang="pt-BR" b="1" dirty="0"/>
          </a:p>
        </p:txBody>
      </p:sp>
      <p:sp>
        <p:nvSpPr>
          <p:cNvPr id="3" name="Espaço Reservado para Conteúdo 2"/>
          <p:cNvSpPr>
            <a:spLocks noGrp="1"/>
          </p:cNvSpPr>
          <p:nvPr>
            <p:ph idx="1"/>
          </p:nvPr>
        </p:nvSpPr>
        <p:spPr>
          <a:xfrm>
            <a:off x="1104293" y="1589930"/>
            <a:ext cx="8946541" cy="4195481"/>
          </a:xfrm>
        </p:spPr>
        <p:txBody>
          <a:bodyPr>
            <a:noAutofit/>
          </a:bodyPr>
          <a:lstStyle/>
          <a:p>
            <a:pPr algn="just"/>
            <a:r>
              <a:rPr lang="pt-BR" sz="1800" dirty="0" smtClean="0"/>
              <a:t>Primeira Constituição brasileira a consagrar expressamente a licitação como princípio.</a:t>
            </a:r>
          </a:p>
          <a:p>
            <a:pPr algn="just"/>
            <a:endParaRPr lang="pt-BR" sz="1800" dirty="0"/>
          </a:p>
          <a:p>
            <a:pPr algn="just"/>
            <a:r>
              <a:rPr lang="pt-BR" sz="1800" dirty="0" smtClean="0"/>
              <a:t>Lei 8.666/93: primeira vez que a matéria foi discutida democraticamente. Característica: cerceamento da atuação discricionária dos gestores e formalização excessiva com o fundamento de coibir a corrupção.</a:t>
            </a:r>
          </a:p>
          <a:p>
            <a:pPr algn="just"/>
            <a:endParaRPr lang="pt-BR" sz="1800" dirty="0" smtClean="0"/>
          </a:p>
          <a:p>
            <a:pPr algn="just"/>
            <a:r>
              <a:rPr lang="pt-BR" sz="1800" dirty="0" smtClean="0"/>
              <a:t>Complementação da Lei 8.666/93: Lei 10.520/02 (pregão); Lei 12.462/11 (RDC); Lei 12.232/10 (serviços de publicidade); Lei 13.303/16 (empresas públicas e sociedade de economia mista.</a:t>
            </a:r>
          </a:p>
          <a:p>
            <a:pPr algn="just"/>
            <a:endParaRPr lang="pt-BR" sz="1800" dirty="0"/>
          </a:p>
          <a:p>
            <a:pPr algn="just"/>
            <a:r>
              <a:rPr lang="pt-BR" sz="1800" dirty="0" smtClean="0"/>
              <a:t>Lei 14.133/2021: norma geral para as Licitações e Contratações Públicas no Brasil – consolidação em um único diploma das normas gerais de licitação, abarcando todas as modalidades licitatórias previstas no ordenamento jurídico.</a:t>
            </a:r>
            <a:endParaRPr lang="pt-BR" sz="1800" dirty="0"/>
          </a:p>
        </p:txBody>
      </p:sp>
    </p:spTree>
    <p:extLst>
      <p:ext uri="{BB962C8B-B14F-4D97-AF65-F5344CB8AC3E}">
        <p14:creationId xmlns:p14="http://schemas.microsoft.com/office/powerpoint/2010/main" val="42879989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Í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3299</TotalTime>
  <Words>3206</Words>
  <Application>Microsoft Office PowerPoint</Application>
  <PresentationFormat>Widescreen</PresentationFormat>
  <Paragraphs>268</Paragraphs>
  <Slides>38</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38</vt:i4>
      </vt:variant>
    </vt:vector>
  </HeadingPairs>
  <TitlesOfParts>
    <vt:vector size="43" baseType="lpstr">
      <vt:lpstr>Arial</vt:lpstr>
      <vt:lpstr>Century Gothic</vt:lpstr>
      <vt:lpstr>Wingdings</vt:lpstr>
      <vt:lpstr>Wingdings 3</vt:lpstr>
      <vt:lpstr>Íon</vt:lpstr>
      <vt:lpstr>CURSO COMPLETO DE LICITAÇÕES E CONTRATOS ADMINISTRATIVOS – LEGISLAÇÃO, PRÁTICA E JURISPRUDÊNCIA - Módulo I</vt:lpstr>
      <vt:lpstr>   </vt:lpstr>
      <vt:lpstr>Nacionalidade e Direitos Políticos</vt:lpstr>
      <vt:lpstr>Gozo dos direitos políticos:</vt:lpstr>
      <vt:lpstr>Organização dos Poderes e Funções Essenciais à Justiça  </vt:lpstr>
      <vt:lpstr>Órgãos de Controle</vt:lpstr>
      <vt:lpstr>Cidadania e Justiça</vt:lpstr>
      <vt:lpstr>Considerações Iniciais Lei 8.666/93    x   Lei 14.133/21  </vt:lpstr>
      <vt:lpstr>Constituição Federal de 1988</vt:lpstr>
      <vt:lpstr>Competência Legislativa</vt:lpstr>
      <vt:lpstr>Competência Legislativa</vt:lpstr>
      <vt:lpstr>Competência Legislativa</vt:lpstr>
      <vt:lpstr>Competência Legislativa</vt:lpstr>
      <vt:lpstr>Competência Legislativa</vt:lpstr>
      <vt:lpstr>Em resumo:</vt:lpstr>
      <vt:lpstr>Sistematização Normativa</vt:lpstr>
      <vt:lpstr>LINDB e NLLC</vt:lpstr>
      <vt:lpstr>LINDB e NLLC</vt:lpstr>
      <vt:lpstr>LINDB e NLLC</vt:lpstr>
      <vt:lpstr>NLLC e a Lei de Processo Administrativo Federal – Lei 9.784/99</vt:lpstr>
      <vt:lpstr>NLLC e a Lei de Processo Administrativo Federal – Lei 9.784/99</vt:lpstr>
      <vt:lpstr>NLLC e a Lei de Processo Administrativo Federal – Lei 9.784/99</vt:lpstr>
      <vt:lpstr>NLLC e a Lei de Processo Administrativo Federal – Lei 9.784/99</vt:lpstr>
      <vt:lpstr>NLLC e a Lei de Processo Administrativo Federal – Lei 9.784/99</vt:lpstr>
      <vt:lpstr>NLLC e a Lei de Processo Administrativo Federal – Lei 9.784/99</vt:lpstr>
      <vt:lpstr>LICITAÇÃO CONCEITO E FINALIDADE</vt:lpstr>
      <vt:lpstr>LICITAÇÃO  OBJETIVOS</vt:lpstr>
      <vt:lpstr>LICITAÇÃO MODELO GERENCIAL</vt:lpstr>
      <vt:lpstr>INCIDÊNCIA DA LEI 14.133/2021</vt:lpstr>
      <vt:lpstr>PRINCÍPIOS</vt:lpstr>
      <vt:lpstr>Contratação Direta</vt:lpstr>
      <vt:lpstr>Apresentação do PowerPoint</vt:lpstr>
      <vt:lpstr>Apresentação do PowerPoint</vt:lpstr>
      <vt:lpstr>Apresentação do PowerPoint</vt:lpstr>
      <vt:lpstr>Apresentação do PowerPoint</vt:lpstr>
      <vt:lpstr>LICITAÇÃO  PROCEDIMENTO</vt:lpstr>
      <vt:lpstr>Apresentação do PowerPoint</vt:lpstr>
      <vt:lpstr>OBRIGADO PELA PRESENÇA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COMPLETO DE LICITAÇÕES E CONTRATOS ADMINISTRATIVOS – LEGISLAÇÃO, PRÁTICA E JURISPRUDÊNCIA</dc:title>
  <dc:creator>Robson Soares</dc:creator>
  <cp:lastModifiedBy>Robson Soares</cp:lastModifiedBy>
  <cp:revision>62</cp:revision>
  <dcterms:created xsi:type="dcterms:W3CDTF">2025-03-07T00:16:36Z</dcterms:created>
  <dcterms:modified xsi:type="dcterms:W3CDTF">2025-03-18T03:39:34Z</dcterms:modified>
</cp:coreProperties>
</file>